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70" r:id="rId1"/>
    <p:sldMasterId id="2147483904" r:id="rId2"/>
    <p:sldMasterId id="2147483906" r:id="rId3"/>
    <p:sldMasterId id="2147483917" r:id="rId4"/>
  </p:sldMasterIdLst>
  <p:notesMasterIdLst>
    <p:notesMasterId r:id="rId87"/>
  </p:notesMasterIdLst>
  <p:handoutMasterIdLst>
    <p:handoutMasterId r:id="rId88"/>
  </p:handoutMasterIdLst>
  <p:sldIdLst>
    <p:sldId id="808" r:id="rId5"/>
    <p:sldId id="821" r:id="rId6"/>
    <p:sldId id="822" r:id="rId7"/>
    <p:sldId id="823" r:id="rId8"/>
    <p:sldId id="824" r:id="rId9"/>
    <p:sldId id="825" r:id="rId10"/>
    <p:sldId id="826" r:id="rId11"/>
    <p:sldId id="827" r:id="rId12"/>
    <p:sldId id="828" r:id="rId13"/>
    <p:sldId id="829" r:id="rId14"/>
    <p:sldId id="830" r:id="rId15"/>
    <p:sldId id="832" r:id="rId16"/>
    <p:sldId id="833" r:id="rId17"/>
    <p:sldId id="834" r:id="rId18"/>
    <p:sldId id="835" r:id="rId19"/>
    <p:sldId id="836" r:id="rId20"/>
    <p:sldId id="837" r:id="rId21"/>
    <p:sldId id="839" r:id="rId22"/>
    <p:sldId id="840" r:id="rId23"/>
    <p:sldId id="841" r:id="rId24"/>
    <p:sldId id="842" r:id="rId25"/>
    <p:sldId id="843" r:id="rId26"/>
    <p:sldId id="844" r:id="rId27"/>
    <p:sldId id="845" r:id="rId28"/>
    <p:sldId id="846" r:id="rId29"/>
    <p:sldId id="847" r:id="rId30"/>
    <p:sldId id="848" r:id="rId31"/>
    <p:sldId id="819" r:id="rId32"/>
    <p:sldId id="850" r:id="rId33"/>
    <p:sldId id="851" r:id="rId34"/>
    <p:sldId id="852" r:id="rId35"/>
    <p:sldId id="853" r:id="rId36"/>
    <p:sldId id="854" r:id="rId37"/>
    <p:sldId id="855" r:id="rId38"/>
    <p:sldId id="856" r:id="rId39"/>
    <p:sldId id="857" r:id="rId40"/>
    <p:sldId id="858" r:id="rId41"/>
    <p:sldId id="859" r:id="rId42"/>
    <p:sldId id="860" r:id="rId43"/>
    <p:sldId id="861" r:id="rId44"/>
    <p:sldId id="862" r:id="rId45"/>
    <p:sldId id="908" r:id="rId46"/>
    <p:sldId id="863" r:id="rId47"/>
    <p:sldId id="864" r:id="rId48"/>
    <p:sldId id="865" r:id="rId49"/>
    <p:sldId id="866" r:id="rId50"/>
    <p:sldId id="867" r:id="rId51"/>
    <p:sldId id="868" r:id="rId52"/>
    <p:sldId id="820" r:id="rId53"/>
    <p:sldId id="869" r:id="rId54"/>
    <p:sldId id="870" r:id="rId55"/>
    <p:sldId id="871" r:id="rId56"/>
    <p:sldId id="872" r:id="rId57"/>
    <p:sldId id="873" r:id="rId58"/>
    <p:sldId id="874" r:id="rId59"/>
    <p:sldId id="875" r:id="rId60"/>
    <p:sldId id="876" r:id="rId61"/>
    <p:sldId id="877" r:id="rId62"/>
    <p:sldId id="878" r:id="rId63"/>
    <p:sldId id="879" r:id="rId64"/>
    <p:sldId id="880" r:id="rId65"/>
    <p:sldId id="881" r:id="rId66"/>
    <p:sldId id="882" r:id="rId67"/>
    <p:sldId id="883" r:id="rId68"/>
    <p:sldId id="887" r:id="rId69"/>
    <p:sldId id="889" r:id="rId70"/>
    <p:sldId id="893" r:id="rId71"/>
    <p:sldId id="890" r:id="rId72"/>
    <p:sldId id="896" r:id="rId73"/>
    <p:sldId id="909" r:id="rId74"/>
    <p:sldId id="895" r:id="rId75"/>
    <p:sldId id="897" r:id="rId76"/>
    <p:sldId id="898" r:id="rId77"/>
    <p:sldId id="899" r:id="rId78"/>
    <p:sldId id="900" r:id="rId79"/>
    <p:sldId id="911" r:id="rId80"/>
    <p:sldId id="903" r:id="rId81"/>
    <p:sldId id="905" r:id="rId82"/>
    <p:sldId id="907" r:id="rId83"/>
    <p:sldId id="910" r:id="rId84"/>
    <p:sldId id="884" r:id="rId85"/>
    <p:sldId id="885" r:id="rId86"/>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636">
          <p15:clr>
            <a:srgbClr val="A4A3A4"/>
          </p15:clr>
        </p15:guide>
        <p15:guide id="4" orient="horz" pos="3744">
          <p15:clr>
            <a:srgbClr val="A4A3A4"/>
          </p15:clr>
        </p15:guide>
        <p15:guide id="5" orient="horz" pos="1386">
          <p15:clr>
            <a:srgbClr val="A4A3A4"/>
          </p15:clr>
        </p15:guide>
        <p15:guide id="6" pos="2880">
          <p15:clr>
            <a:srgbClr val="A4A3A4"/>
          </p15:clr>
        </p15:guide>
        <p15:guide id="7" pos="5328">
          <p15:clr>
            <a:srgbClr val="A4A3A4"/>
          </p15:clr>
        </p15:guide>
        <p15:guide id="8" pos="4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1FA1"/>
    <a:srgbClr val="003399"/>
    <a:srgbClr val="000099"/>
    <a:srgbClr val="66CCFF"/>
    <a:srgbClr val="3399FF"/>
    <a:srgbClr val="0066A1"/>
    <a:srgbClr val="FFFFFF"/>
    <a:srgbClr val="3A3A3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5" autoAdjust="0"/>
    <p:restoredTop sz="99255" autoAdjust="0"/>
  </p:normalViewPr>
  <p:slideViewPr>
    <p:cSldViewPr snapToGrid="0" showGuides="1">
      <p:cViewPr varScale="1">
        <p:scale>
          <a:sx n="93" d="100"/>
          <a:sy n="93" d="100"/>
        </p:scale>
        <p:origin x="942" y="96"/>
      </p:cViewPr>
      <p:guideLst>
        <p:guide orient="horz" pos="2160"/>
        <p:guide orient="horz" pos="1008"/>
        <p:guide orient="horz" pos="636"/>
        <p:guide orient="horz" pos="3744"/>
        <p:guide orient="horz" pos="1386"/>
        <p:guide pos="2880"/>
        <p:guide pos="5328"/>
        <p:guide pos="432"/>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462A685-C4BE-44DB-83B6-9376D8BE9720}" type="slidenum">
              <a:rPr lang="en-US"/>
              <a:pPr>
                <a:defRPr/>
              </a:pPr>
              <a:t>‹#›</a:t>
            </a:fld>
            <a:endParaRPr lang="en-US"/>
          </a:p>
        </p:txBody>
      </p:sp>
    </p:spTree>
    <p:extLst>
      <p:ext uri="{BB962C8B-B14F-4D97-AF65-F5344CB8AC3E}">
        <p14:creationId xmlns:p14="http://schemas.microsoft.com/office/powerpoint/2010/main" val="3051411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389382C-3D56-40B2-B36C-473327849EED}" type="slidenum">
              <a:rPr lang="en-US"/>
              <a:pPr>
                <a:defRPr/>
              </a:pPr>
              <a:t>‹#›</a:t>
            </a:fld>
            <a:endParaRPr lang="en-US"/>
          </a:p>
        </p:txBody>
      </p:sp>
    </p:spTree>
    <p:extLst>
      <p:ext uri="{BB962C8B-B14F-4D97-AF65-F5344CB8AC3E}">
        <p14:creationId xmlns:p14="http://schemas.microsoft.com/office/powerpoint/2010/main" val="3799950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4" descr="IEEE_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a:t>Click to edit Master title style</a:t>
            </a:r>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chemeClr val="tx1"/>
                </a:solidFill>
              </a:defRPr>
            </a:lvl1pPr>
          </a:lstStyle>
          <a:p>
            <a:pPr>
              <a:defRPr/>
            </a:pPr>
            <a:r>
              <a:rPr lang="en-US">
                <a:solidFill>
                  <a:srgbClr val="000000"/>
                </a:solidFill>
              </a:rPr>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a:solidFill>
                  <a:schemeClr val="tx1"/>
                </a:solidFill>
              </a:defRPr>
            </a:lvl1pPr>
          </a:lstStyle>
          <a:p>
            <a:pPr>
              <a:defRPr/>
            </a:pPr>
            <a:fld id="{5BEFA8CA-8ECF-3746-86BE-6AAA85AA35DB}"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358651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a:t>Click to edit Master title style</a:t>
            </a:r>
          </a:p>
        </p:txBody>
      </p:sp>
      <p:sp>
        <p:nvSpPr>
          <p:cNvPr id="3" name="Date Placeholder 2"/>
          <p:cNvSpPr>
            <a:spLocks noGrp="1"/>
          </p:cNvSpPr>
          <p:nvPr>
            <p:ph type="dt" sz="half" idx="10"/>
          </p:nvPr>
        </p:nvSpPr>
        <p:spPr/>
        <p:txBody>
          <a:bodyPr/>
          <a:lstStyle/>
          <a:p>
            <a:fld id="{6B03AAD5-302D-4958-9923-D6E794D27BFB}" type="datetime1">
              <a:rPr lang="en-US" smtClean="0"/>
              <a:pPr/>
              <a:t>12/13/2018</a:t>
            </a:fld>
            <a:endParaRPr lang="en-US"/>
          </a:p>
        </p:txBody>
      </p:sp>
      <p:sp>
        <p:nvSpPr>
          <p:cNvPr id="4" name="Footer Placeholder 3"/>
          <p:cNvSpPr>
            <a:spLocks noGrp="1"/>
          </p:cNvSpPr>
          <p:nvPr>
            <p:ph type="ftr" sz="quarter" idx="11"/>
          </p:nvPr>
        </p:nvSpPr>
        <p:spPr/>
        <p:txBody>
          <a:bodyPr/>
          <a:lstStyle/>
          <a:p>
            <a:r>
              <a:rPr lang="en-US"/>
              <a:t>LinQuest Proprietary Information</a:t>
            </a:r>
          </a:p>
        </p:txBody>
      </p:sp>
      <p:sp>
        <p:nvSpPr>
          <p:cNvPr id="5" name="Slide Number Placeholder 4"/>
          <p:cNvSpPr>
            <a:spLocks noGrp="1"/>
          </p:cNvSpPr>
          <p:nvPr>
            <p:ph type="sldNum" sz="quarter" idx="12"/>
          </p:nvPr>
        </p:nvSpPr>
        <p:spPr/>
        <p:txBody>
          <a:bodyPr/>
          <a:lstStyle/>
          <a:p>
            <a:fld id="{07C53C5D-26BE-4EEB-A1C2-7C18FF68AAE5}" type="slidenum">
              <a:rPr lang="en-US" smtClean="0"/>
              <a:pPr/>
              <a:t>‹#›</a:t>
            </a:fld>
            <a:endParaRPr lang="en-US"/>
          </a:p>
        </p:txBody>
      </p:sp>
    </p:spTree>
    <p:extLst>
      <p:ext uri="{BB962C8B-B14F-4D97-AF65-F5344CB8AC3E}">
        <p14:creationId xmlns:p14="http://schemas.microsoft.com/office/powerpoint/2010/main" val="208483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mper">
    <p:spTree>
      <p:nvGrpSpPr>
        <p:cNvPr id="1" name=""/>
        <p:cNvGrpSpPr/>
        <p:nvPr/>
      </p:nvGrpSpPr>
      <p:grpSpPr>
        <a:xfrm>
          <a:off x="0" y="0"/>
          <a:ext cx="0" cy="0"/>
          <a:chOff x="0" y="0"/>
          <a:chExt cx="0" cy="0"/>
        </a:xfrm>
      </p:grpSpPr>
      <p:sp>
        <p:nvSpPr>
          <p:cNvPr id="8" name="Rounded Rectangle 7"/>
          <p:cNvSpPr/>
          <p:nvPr userDrawn="1"/>
        </p:nvSpPr>
        <p:spPr>
          <a:xfrm>
            <a:off x="457201" y="5636029"/>
            <a:ext cx="8221287" cy="665020"/>
          </a:xfrm>
          <a:prstGeom prst="roundRect">
            <a:avLst>
              <a:gd name="adj" fmla="val 14832"/>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lvl1pPr>
              <a:defRPr sz="2100"/>
            </a:lvl1pPr>
          </a:lstStyle>
          <a:p>
            <a:r>
              <a:rPr lang="en-US"/>
              <a:t>Click to edit Master title style</a:t>
            </a:r>
          </a:p>
        </p:txBody>
      </p:sp>
      <p:sp>
        <p:nvSpPr>
          <p:cNvPr id="3" name="Date Placeholder 2"/>
          <p:cNvSpPr>
            <a:spLocks noGrp="1"/>
          </p:cNvSpPr>
          <p:nvPr>
            <p:ph type="dt" sz="half" idx="10"/>
          </p:nvPr>
        </p:nvSpPr>
        <p:spPr/>
        <p:txBody>
          <a:bodyPr/>
          <a:lstStyle/>
          <a:p>
            <a:fld id="{88BDBF7F-85D0-446B-A1E9-F6796CB52801}" type="datetime1">
              <a:rPr lang="en-US" smtClean="0"/>
              <a:pPr/>
              <a:t>12/13/2018</a:t>
            </a:fld>
            <a:endParaRPr lang="en-US"/>
          </a:p>
        </p:txBody>
      </p:sp>
      <p:sp>
        <p:nvSpPr>
          <p:cNvPr id="4" name="Footer Placeholder 3"/>
          <p:cNvSpPr>
            <a:spLocks noGrp="1"/>
          </p:cNvSpPr>
          <p:nvPr>
            <p:ph type="ftr" sz="quarter" idx="11"/>
          </p:nvPr>
        </p:nvSpPr>
        <p:spPr/>
        <p:txBody>
          <a:bodyPr/>
          <a:lstStyle/>
          <a:p>
            <a:r>
              <a:rPr lang="en-US"/>
              <a:t>LinQuest Proprietary Information</a:t>
            </a:r>
          </a:p>
        </p:txBody>
      </p:sp>
      <p:sp>
        <p:nvSpPr>
          <p:cNvPr id="5" name="Slide Number Placeholder 4"/>
          <p:cNvSpPr>
            <a:spLocks noGrp="1"/>
          </p:cNvSpPr>
          <p:nvPr>
            <p:ph type="sldNum" sz="quarter" idx="12"/>
          </p:nvPr>
        </p:nvSpPr>
        <p:spPr/>
        <p:txBody>
          <a:bodyPr/>
          <a:lstStyle/>
          <a:p>
            <a:fld id="{07C53C5D-26BE-4EEB-A1C2-7C18FF68AAE5}" type="slidenum">
              <a:rPr lang="en-US" smtClean="0"/>
              <a:pPr/>
              <a:t>‹#›</a:t>
            </a:fld>
            <a:endParaRPr lang="en-US"/>
          </a:p>
        </p:txBody>
      </p:sp>
      <p:sp>
        <p:nvSpPr>
          <p:cNvPr id="7" name="Text Placeholder 12"/>
          <p:cNvSpPr>
            <a:spLocks noGrp="1"/>
          </p:cNvSpPr>
          <p:nvPr>
            <p:ph type="body" sz="quarter" idx="13"/>
          </p:nvPr>
        </p:nvSpPr>
        <p:spPr>
          <a:xfrm>
            <a:off x="549275" y="5636029"/>
            <a:ext cx="7980363" cy="665020"/>
          </a:xfrm>
        </p:spPr>
        <p:txBody>
          <a:bodyPr anchor="ctr">
            <a:normAutofit/>
          </a:bodyPr>
          <a:lstStyle>
            <a:lvl1pPr marL="0" indent="0" algn="ctr">
              <a:lnSpc>
                <a:spcPct val="100000"/>
              </a:lnSpc>
              <a:buNone/>
              <a:defRPr sz="1500" b="0" i="1">
                <a:solidFill>
                  <a:srgbClr val="1E4164"/>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42231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Side Bumper">
    <p:spTree>
      <p:nvGrpSpPr>
        <p:cNvPr id="1" name=""/>
        <p:cNvGrpSpPr/>
        <p:nvPr/>
      </p:nvGrpSpPr>
      <p:grpSpPr>
        <a:xfrm>
          <a:off x="0" y="0"/>
          <a:ext cx="0" cy="0"/>
          <a:chOff x="0" y="0"/>
          <a:chExt cx="0" cy="0"/>
        </a:xfrm>
      </p:grpSpPr>
      <p:sp>
        <p:nvSpPr>
          <p:cNvPr id="10" name="Rectangle 9"/>
          <p:cNvSpPr/>
          <p:nvPr userDrawn="1"/>
        </p:nvSpPr>
        <p:spPr>
          <a:xfrm>
            <a:off x="5932967" y="931025"/>
            <a:ext cx="3211034" cy="5519651"/>
          </a:xfrm>
          <a:prstGeom prst="rect">
            <a:avLst/>
          </a:prstGeom>
          <a:solidFill>
            <a:srgbClr val="ABABA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lvl1pPr>
              <a:defRPr sz="2100"/>
            </a:lvl1pPr>
          </a:lstStyle>
          <a:p>
            <a:r>
              <a:rPr lang="en-US"/>
              <a:t>Click to edit Master title style</a:t>
            </a:r>
            <a:endParaRPr lang="en-US" dirty="0"/>
          </a:p>
        </p:txBody>
      </p:sp>
      <p:sp>
        <p:nvSpPr>
          <p:cNvPr id="3" name="Content Placeholder 2"/>
          <p:cNvSpPr>
            <a:spLocks noGrp="1"/>
          </p:cNvSpPr>
          <p:nvPr>
            <p:ph sz="half" idx="1"/>
          </p:nvPr>
        </p:nvSpPr>
        <p:spPr>
          <a:xfrm>
            <a:off x="365761" y="1188720"/>
            <a:ext cx="5367846" cy="5164372"/>
          </a:xfrm>
        </p:spPr>
        <p:txBody>
          <a:bodyPr>
            <a:noAutofit/>
          </a:bodyPr>
          <a:lstStyle>
            <a:lvl1pPr>
              <a:defRPr sz="1350">
                <a:latin typeface="Arial" pitchFamily="34" charset="0"/>
                <a:cs typeface="Arial" pitchFamily="34" charset="0"/>
              </a:defRPr>
            </a:lvl1pPr>
            <a:lvl2pPr>
              <a:spcBef>
                <a:spcPts val="0"/>
              </a:spcBef>
              <a:defRPr sz="1200">
                <a:latin typeface="Arial Narrow" pitchFamily="34" charset="0"/>
              </a:defRPr>
            </a:lvl2pPr>
            <a:lvl3pPr>
              <a:spcBef>
                <a:spcPts val="0"/>
              </a:spcBef>
              <a:defRPr sz="1050">
                <a:latin typeface="Arial Narrow" pitchFamily="34" charset="0"/>
              </a:defRPr>
            </a:lvl3pPr>
            <a:lvl4pPr>
              <a:spcBef>
                <a:spcPts val="0"/>
              </a:spcBef>
              <a:defRPr sz="900">
                <a:latin typeface="Arial Narrow" pitchFamily="34" charset="0"/>
              </a:defRPr>
            </a:lvl4pPr>
            <a:lvl5pPr>
              <a:spcBef>
                <a:spcPts val="0"/>
              </a:spcBef>
              <a:defRPr sz="825">
                <a:latin typeface="Arial Narrow"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C3C6C-25C9-43E6-A541-2F42407F3082}" type="datetime1">
              <a:rPr lang="en-US" smtClean="0"/>
              <a:pPr/>
              <a:t>12/13/2018</a:t>
            </a:fld>
            <a:endParaRPr lang="en-US"/>
          </a:p>
        </p:txBody>
      </p:sp>
      <p:sp>
        <p:nvSpPr>
          <p:cNvPr id="6" name="Footer Placeholder 5"/>
          <p:cNvSpPr>
            <a:spLocks noGrp="1"/>
          </p:cNvSpPr>
          <p:nvPr>
            <p:ph type="ftr" sz="quarter" idx="11"/>
          </p:nvPr>
        </p:nvSpPr>
        <p:spPr/>
        <p:txBody>
          <a:bodyPr/>
          <a:lstStyle/>
          <a:p>
            <a:r>
              <a:rPr lang="en-US"/>
              <a:t>LinQuest Proprietary Information</a:t>
            </a:r>
          </a:p>
        </p:txBody>
      </p:sp>
      <p:sp>
        <p:nvSpPr>
          <p:cNvPr id="7" name="Slide Number Placeholder 6"/>
          <p:cNvSpPr>
            <a:spLocks noGrp="1"/>
          </p:cNvSpPr>
          <p:nvPr>
            <p:ph type="sldNum" sz="quarter" idx="12"/>
          </p:nvPr>
        </p:nvSpPr>
        <p:spPr/>
        <p:txBody>
          <a:bodyPr/>
          <a:lstStyle/>
          <a:p>
            <a:fld id="{07C53C5D-26BE-4EEB-A1C2-7C18FF68AAE5}" type="slidenum">
              <a:rPr lang="en-US" smtClean="0"/>
              <a:pPr/>
              <a:t>‹#›</a:t>
            </a:fld>
            <a:endParaRPr lang="en-US"/>
          </a:p>
        </p:txBody>
      </p:sp>
      <p:sp>
        <p:nvSpPr>
          <p:cNvPr id="8" name="Rounded Rectangle 7"/>
          <p:cNvSpPr/>
          <p:nvPr userDrawn="1"/>
        </p:nvSpPr>
        <p:spPr>
          <a:xfrm>
            <a:off x="6117410" y="1097277"/>
            <a:ext cx="2719020" cy="1662548"/>
          </a:xfrm>
          <a:prstGeom prst="roundRect">
            <a:avLst>
              <a:gd name="adj" fmla="val 8530"/>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12"/>
          <p:cNvSpPr>
            <a:spLocks noGrp="1"/>
          </p:cNvSpPr>
          <p:nvPr>
            <p:ph type="body" sz="quarter" idx="13"/>
          </p:nvPr>
        </p:nvSpPr>
        <p:spPr>
          <a:xfrm>
            <a:off x="6148221" y="1130531"/>
            <a:ext cx="2654282" cy="1579418"/>
          </a:xfrm>
        </p:spPr>
        <p:txBody>
          <a:bodyPr anchor="ctr">
            <a:normAutofit/>
          </a:bodyPr>
          <a:lstStyle>
            <a:lvl1pPr marL="0" indent="0" algn="ctr">
              <a:lnSpc>
                <a:spcPct val="100000"/>
              </a:lnSpc>
              <a:buNone/>
              <a:defRPr sz="1350" i="1">
                <a:solidFill>
                  <a:srgbClr val="1E4164"/>
                </a:solidFill>
                <a:latin typeface="Arial Narrow"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29942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37BB5-0BBB-44CD-BA3B-51DAAC03588B}" type="datetime1">
              <a:rPr lang="en-US" smtClean="0"/>
              <a:pPr/>
              <a:t>12/13/2018</a:t>
            </a:fld>
            <a:endParaRPr lang="en-US"/>
          </a:p>
        </p:txBody>
      </p:sp>
      <p:sp>
        <p:nvSpPr>
          <p:cNvPr id="3" name="Footer Placeholder 2"/>
          <p:cNvSpPr>
            <a:spLocks noGrp="1"/>
          </p:cNvSpPr>
          <p:nvPr>
            <p:ph type="ftr" sz="quarter" idx="11"/>
          </p:nvPr>
        </p:nvSpPr>
        <p:spPr/>
        <p:txBody>
          <a:bodyPr/>
          <a:lstStyle/>
          <a:p>
            <a:r>
              <a:rPr lang="en-US"/>
              <a:t>LinQuest Proprietary Information</a:t>
            </a:r>
          </a:p>
        </p:txBody>
      </p:sp>
      <p:sp>
        <p:nvSpPr>
          <p:cNvPr id="4" name="Slide Number Placeholder 3"/>
          <p:cNvSpPr>
            <a:spLocks noGrp="1"/>
          </p:cNvSpPr>
          <p:nvPr>
            <p:ph type="sldNum" sz="quarter" idx="12"/>
          </p:nvPr>
        </p:nvSpPr>
        <p:spPr/>
        <p:txBody>
          <a:bodyPr/>
          <a:lstStyle/>
          <a:p>
            <a:fld id="{07C53C5D-26BE-4EEB-A1C2-7C18FF68AAE5}" type="slidenum">
              <a:rPr lang="en-US" smtClean="0"/>
              <a:pPr/>
              <a:t>‹#›</a:t>
            </a:fld>
            <a:endParaRPr lang="en-US"/>
          </a:p>
        </p:txBody>
      </p:sp>
    </p:spTree>
    <p:extLst>
      <p:ext uri="{BB962C8B-B14F-4D97-AF65-F5344CB8AC3E}">
        <p14:creationId xmlns:p14="http://schemas.microsoft.com/office/powerpoint/2010/main" val="371140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1" y="0"/>
            <a:ext cx="9144000" cy="136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7"/>
          <p:cNvSpPr>
            <a:spLocks noChangeShapeType="1"/>
          </p:cNvSpPr>
          <p:nvPr userDrawn="1"/>
        </p:nvSpPr>
        <p:spPr bwMode="auto">
          <a:xfrm>
            <a:off x="0" y="6467475"/>
            <a:ext cx="9144000" cy="0"/>
          </a:xfrm>
          <a:prstGeom prst="line">
            <a:avLst/>
          </a:prstGeom>
          <a:noFill/>
          <a:ln w="28575">
            <a:solidFill>
              <a:srgbClr val="BF311A"/>
            </a:solidFill>
            <a:round/>
            <a:headEnd/>
            <a:tailEnd/>
          </a:ln>
          <a:effectLst/>
        </p:spPr>
        <p:txBody>
          <a:bodyPr/>
          <a:lstStyle/>
          <a:p>
            <a:pPr>
              <a:defRPr/>
            </a:pPr>
            <a:endParaRPr lang="en-US" sz="100" dirty="0"/>
          </a:p>
        </p:txBody>
      </p:sp>
      <p:sp>
        <p:nvSpPr>
          <p:cNvPr id="2" name="Date Placeholder 1"/>
          <p:cNvSpPr>
            <a:spLocks noGrp="1"/>
          </p:cNvSpPr>
          <p:nvPr>
            <p:ph type="dt" sz="half" idx="10"/>
          </p:nvPr>
        </p:nvSpPr>
        <p:spPr/>
        <p:txBody>
          <a:bodyPr/>
          <a:lstStyle/>
          <a:p>
            <a:r>
              <a:rPr lang="en-US"/>
              <a:t>3 Apr 2012</a:t>
            </a:r>
          </a:p>
        </p:txBody>
      </p:sp>
      <p:sp>
        <p:nvSpPr>
          <p:cNvPr id="3" name="Footer Placeholder 2"/>
          <p:cNvSpPr>
            <a:spLocks noGrp="1"/>
          </p:cNvSpPr>
          <p:nvPr>
            <p:ph type="ftr" sz="quarter" idx="11"/>
          </p:nvPr>
        </p:nvSpPr>
        <p:spPr/>
        <p:txBody>
          <a:bodyPr/>
          <a:lstStyle/>
          <a:p>
            <a:r>
              <a:rPr lang="en-US"/>
              <a:t>SET / MEESE Overview</a:t>
            </a:r>
          </a:p>
        </p:txBody>
      </p:sp>
      <p:sp>
        <p:nvSpPr>
          <p:cNvPr id="4" name="Slide Number Placeholder 3"/>
          <p:cNvSpPr>
            <a:spLocks noGrp="1"/>
          </p:cNvSpPr>
          <p:nvPr>
            <p:ph type="sldNum" sz="quarter" idx="12"/>
          </p:nvPr>
        </p:nvSpPr>
        <p:spPr/>
        <p:txBody>
          <a:bodyPr/>
          <a:lstStyle/>
          <a:p>
            <a:fld id="{07C53C5D-26BE-4EEB-A1C2-7C18FF68AAE5}" type="slidenum">
              <a:rPr lang="en-US" smtClean="0"/>
              <a:pPr/>
              <a:t>‹#›</a:t>
            </a:fld>
            <a:endParaRPr lang="en-US"/>
          </a:p>
        </p:txBody>
      </p:sp>
      <p:sp>
        <p:nvSpPr>
          <p:cNvPr id="9" name="Title 1"/>
          <p:cNvSpPr>
            <a:spLocks noGrp="1"/>
          </p:cNvSpPr>
          <p:nvPr>
            <p:ph type="title" hasCustomPrompt="1"/>
          </p:nvPr>
        </p:nvSpPr>
        <p:spPr>
          <a:xfrm>
            <a:off x="769108" y="1419671"/>
            <a:ext cx="7492297" cy="781396"/>
          </a:xfrm>
        </p:spPr>
        <p:txBody>
          <a:bodyPr>
            <a:normAutofit/>
          </a:bodyPr>
          <a:lstStyle>
            <a:lvl1pPr algn="ctr">
              <a:defRPr sz="3200"/>
            </a:lvl1pPr>
          </a:lstStyle>
          <a:p>
            <a:r>
              <a:rPr lang="en-US" dirty="0"/>
              <a:t>Click to edit Section title style</a:t>
            </a:r>
          </a:p>
        </p:txBody>
      </p:sp>
      <p:sp>
        <p:nvSpPr>
          <p:cNvPr id="10" name="Content Placeholder 2"/>
          <p:cNvSpPr>
            <a:spLocks noGrp="1"/>
          </p:cNvSpPr>
          <p:nvPr>
            <p:ph sz="half" idx="1"/>
          </p:nvPr>
        </p:nvSpPr>
        <p:spPr>
          <a:xfrm>
            <a:off x="345649" y="5422786"/>
            <a:ext cx="8400785" cy="916931"/>
          </a:xfrm>
        </p:spPr>
        <p:txBody>
          <a:bodyPr>
            <a:noAutofit/>
          </a:bodyPr>
          <a:lstStyle>
            <a:lvl1pPr algn="ctr">
              <a:buNone/>
              <a:defRPr sz="1800">
                <a:solidFill>
                  <a:schemeClr val="bg1"/>
                </a:solidFill>
                <a:latin typeface="Arial" pitchFamily="34" charset="0"/>
                <a:cs typeface="Arial" pitchFamily="34" charset="0"/>
              </a:defRPr>
            </a:lvl1pPr>
            <a:lvl2pPr>
              <a:spcBef>
                <a:spcPts val="0"/>
              </a:spcBef>
              <a:defRPr sz="1600">
                <a:latin typeface="Arial Narrow" pitchFamily="34" charset="0"/>
              </a:defRPr>
            </a:lvl2pPr>
            <a:lvl3pPr>
              <a:spcBef>
                <a:spcPts val="0"/>
              </a:spcBef>
              <a:defRPr sz="1400">
                <a:latin typeface="Arial Narrow" pitchFamily="34" charset="0"/>
              </a:defRPr>
            </a:lvl3pPr>
            <a:lvl4pPr>
              <a:spcBef>
                <a:spcPts val="0"/>
              </a:spcBef>
              <a:defRPr sz="1200">
                <a:latin typeface="Arial Narrow" pitchFamily="34" charset="0"/>
              </a:defRPr>
            </a:lvl4pPr>
            <a:lvl5pPr>
              <a:spcBef>
                <a:spcPts val="0"/>
              </a:spcBef>
              <a:defRPr sz="11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248565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9445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91288"/>
            <a:ext cx="2133600" cy="315912"/>
          </a:xfrm>
        </p:spPr>
        <p:txBody>
          <a:bodyPr/>
          <a:lstStyle>
            <a:lvl1pPr>
              <a:defRPr/>
            </a:lvl1pPr>
          </a:lstStyle>
          <a:p>
            <a:endParaRPr lang="en-US"/>
          </a:p>
        </p:txBody>
      </p:sp>
      <p:sp>
        <p:nvSpPr>
          <p:cNvPr id="6" name="Footer Placeholder 5"/>
          <p:cNvSpPr>
            <a:spLocks noGrp="1"/>
          </p:cNvSpPr>
          <p:nvPr>
            <p:ph type="ftr" sz="quarter" idx="11"/>
          </p:nvPr>
        </p:nvSpPr>
        <p:spPr>
          <a:xfrm>
            <a:off x="3124200" y="6519863"/>
            <a:ext cx="2895600" cy="287337"/>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510338"/>
            <a:ext cx="2133600" cy="296862"/>
          </a:xfrm>
        </p:spPr>
        <p:txBody>
          <a:bodyPr/>
          <a:lstStyle>
            <a:lvl1pPr>
              <a:defRPr/>
            </a:lvl1pPr>
          </a:lstStyle>
          <a:p>
            <a:fld id="{ED5CC235-526F-4707-92B2-E995FBB92D34}" type="slidenum">
              <a:rPr lang="en-US"/>
              <a:pPr/>
              <a:t>‹#›</a:t>
            </a:fld>
            <a:endParaRPr lang="en-US"/>
          </a:p>
        </p:txBody>
      </p:sp>
    </p:spTree>
    <p:extLst>
      <p:ext uri="{BB962C8B-B14F-4D97-AF65-F5344CB8AC3E}">
        <p14:creationId xmlns:p14="http://schemas.microsoft.com/office/powerpoint/2010/main" val="2618559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923" y="99754"/>
            <a:ext cx="7124007" cy="781396"/>
          </a:xfrm>
        </p:spPr>
        <p:txBody>
          <a:bodyPr/>
          <a:lstStyle>
            <a:lvl1pPr algn="r">
              <a:defRPr/>
            </a:lvl1pPr>
          </a:lstStyle>
          <a:p>
            <a:r>
              <a:rPr lang="en-US"/>
              <a:t>Click to edit Master title style</a:t>
            </a:r>
            <a:endParaRPr lang="en-US" dirty="0"/>
          </a:p>
        </p:txBody>
      </p:sp>
      <p:sp>
        <p:nvSpPr>
          <p:cNvPr id="3" name="Content Placeholder 2"/>
          <p:cNvSpPr>
            <a:spLocks noGrp="1"/>
          </p:cNvSpPr>
          <p:nvPr>
            <p:ph idx="1"/>
          </p:nvPr>
        </p:nvSpPr>
        <p:spPr>
          <a:xfrm>
            <a:off x="365760" y="1188720"/>
            <a:ext cx="8412162" cy="5066606"/>
          </a:xfrm>
        </p:spPr>
        <p:txBody>
          <a:bodyPr>
            <a:noAutofit/>
          </a:bodyPr>
          <a:lstStyle>
            <a:lvl1pPr>
              <a:spcBef>
                <a:spcPts val="600"/>
              </a:spcBef>
              <a:defRPr sz="2000"/>
            </a:lvl1pPr>
            <a:lvl2pPr marL="628650" indent="-285750">
              <a:spcBef>
                <a:spcPts val="300"/>
              </a:spcBef>
              <a:defRPr sz="1800"/>
            </a:lvl2pPr>
            <a:lvl3pPr marL="857250" indent="-228600">
              <a:spcBef>
                <a:spcPts val="300"/>
              </a:spcBef>
              <a:buFont typeface="Wingdings" pitchFamily="2" charset="2"/>
              <a:buChar char=""/>
              <a:defRPr sz="1600"/>
            </a:lvl3pPr>
            <a:lvl4pPr marL="1143000" indent="-228600">
              <a:spcBef>
                <a:spcPts val="300"/>
              </a:spcBef>
              <a:buFont typeface="Wingdings" pitchFamily="2" charset="2"/>
              <a:buChar char=""/>
              <a:defRPr sz="1400"/>
            </a:lvl4pPr>
            <a:lvl5pPr marL="1371600" indent="-228600">
              <a:spcBef>
                <a:spcPts val="300"/>
              </a:spcBef>
              <a:buFont typeface="Arial Narrow"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 Apr 2012</a:t>
            </a:r>
            <a:endParaRPr lang="en-US" dirty="0"/>
          </a:p>
        </p:txBody>
      </p:sp>
      <p:sp>
        <p:nvSpPr>
          <p:cNvPr id="8" name="Slide Number Placeholder 7"/>
          <p:cNvSpPr>
            <a:spLocks noGrp="1"/>
          </p:cNvSpPr>
          <p:nvPr>
            <p:ph type="sldNum" sz="quarter" idx="11"/>
          </p:nvPr>
        </p:nvSpPr>
        <p:spPr/>
        <p:txBody>
          <a:bodyPr/>
          <a:lstStyle/>
          <a:p>
            <a:fld id="{07C53C5D-26BE-4EEB-A1C2-7C18FF68AAE5}" type="slidenum">
              <a:rPr lang="en-US" smtClean="0"/>
              <a:pPr/>
              <a:t>‹#›</a:t>
            </a:fld>
            <a:endParaRPr lang="en-US"/>
          </a:p>
        </p:txBody>
      </p:sp>
      <p:sp>
        <p:nvSpPr>
          <p:cNvPr id="9" name="Footer Placeholder 8"/>
          <p:cNvSpPr>
            <a:spLocks noGrp="1"/>
          </p:cNvSpPr>
          <p:nvPr>
            <p:ph type="ftr" sz="quarter" idx="12"/>
          </p:nvPr>
        </p:nvSpPr>
        <p:spPr/>
        <p:txBody>
          <a:bodyPr/>
          <a:lstStyle/>
          <a:p>
            <a:r>
              <a:rPr lang="en-US"/>
              <a:t>SET / MEESE Overview</a:t>
            </a:r>
          </a:p>
        </p:txBody>
      </p:sp>
    </p:spTree>
    <p:extLst>
      <p:ext uri="{BB962C8B-B14F-4D97-AF65-F5344CB8AC3E}">
        <p14:creationId xmlns:p14="http://schemas.microsoft.com/office/powerpoint/2010/main" val="58099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1778923" y="99754"/>
            <a:ext cx="7124007" cy="781396"/>
          </a:xfrm>
        </p:spPr>
        <p:txBody>
          <a:bodyPr>
            <a:normAutofit/>
          </a:bodyPr>
          <a:lstStyle>
            <a:lvl1pPr algn="r">
              <a:defRPr sz="2800" b="1"/>
            </a:lvl1pPr>
          </a:lstStyle>
          <a:p>
            <a:r>
              <a:rPr lang="en-US"/>
              <a:t>Click to edit Master title style</a:t>
            </a:r>
            <a:endParaRPr lang="en-US" dirty="0"/>
          </a:p>
        </p:txBody>
      </p:sp>
      <p:sp>
        <p:nvSpPr>
          <p:cNvPr id="3" name="Content Placeholder 2"/>
          <p:cNvSpPr>
            <a:spLocks noGrp="1"/>
          </p:cNvSpPr>
          <p:nvPr>
            <p:ph idx="1"/>
          </p:nvPr>
        </p:nvSpPr>
        <p:spPr>
          <a:xfrm>
            <a:off x="365760" y="1188720"/>
            <a:ext cx="8413750" cy="4339244"/>
          </a:xfrm>
        </p:spPr>
        <p:txBody>
          <a:bodyPr/>
          <a:lstStyle>
            <a:lvl1pPr>
              <a:spcBef>
                <a:spcPts val="600"/>
              </a:spcBef>
              <a:defRPr/>
            </a:lvl1pPr>
            <a:lvl2pPr marL="628650" indent="-285750">
              <a:defRPr/>
            </a:lvl2pPr>
            <a:lvl3pPr marL="857250" indent="-228600">
              <a:buFont typeface="Wingdings" pitchFamily="2" charset="2"/>
              <a:buChar char=""/>
              <a:defRPr/>
            </a:lvl3pPr>
            <a:lvl4pPr marL="1085850" indent="-228600">
              <a:buFont typeface="Wingdings" pitchFamily="2" charset="2"/>
              <a:buChar char="ú"/>
              <a:defRPr/>
            </a:lvl4pPr>
            <a:lvl5pPr marL="1314450" indent="-228600">
              <a:buFont typeface="Arial Narrow"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 Apr 2012</a:t>
            </a:r>
            <a:endParaRPr lang="en-US" dirty="0"/>
          </a:p>
        </p:txBody>
      </p:sp>
      <p:sp>
        <p:nvSpPr>
          <p:cNvPr id="8" name="Slide Number Placeholder 7"/>
          <p:cNvSpPr>
            <a:spLocks noGrp="1"/>
          </p:cNvSpPr>
          <p:nvPr>
            <p:ph type="sldNum" sz="quarter" idx="11"/>
          </p:nvPr>
        </p:nvSpPr>
        <p:spPr/>
        <p:txBody>
          <a:bodyPr/>
          <a:lstStyle/>
          <a:p>
            <a:fld id="{07C53C5D-26BE-4EEB-A1C2-7C18FF68AAE5}" type="slidenum">
              <a:rPr lang="en-US" smtClean="0"/>
              <a:pPr/>
              <a:t>‹#›</a:t>
            </a:fld>
            <a:endParaRPr lang="en-US"/>
          </a:p>
        </p:txBody>
      </p:sp>
      <p:sp>
        <p:nvSpPr>
          <p:cNvPr id="9" name="Footer Placeholder 8"/>
          <p:cNvSpPr>
            <a:spLocks noGrp="1"/>
          </p:cNvSpPr>
          <p:nvPr>
            <p:ph type="ftr" sz="quarter" idx="12"/>
          </p:nvPr>
        </p:nvSpPr>
        <p:spPr/>
        <p:txBody>
          <a:bodyPr/>
          <a:lstStyle/>
          <a:p>
            <a:r>
              <a:rPr lang="en-US"/>
              <a:t>SET / MEESE Overview</a:t>
            </a:r>
          </a:p>
        </p:txBody>
      </p:sp>
      <p:sp>
        <p:nvSpPr>
          <p:cNvPr id="10" name="Rounded Rectangle 9"/>
          <p:cNvSpPr/>
          <p:nvPr userDrawn="1"/>
        </p:nvSpPr>
        <p:spPr>
          <a:xfrm>
            <a:off x="457200" y="5636029"/>
            <a:ext cx="8221287" cy="665020"/>
          </a:xfrm>
          <a:prstGeom prst="roundRect">
            <a:avLst>
              <a:gd name="adj" fmla="val 14832"/>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3"/>
          </p:nvPr>
        </p:nvSpPr>
        <p:spPr>
          <a:xfrm>
            <a:off x="549275" y="5636029"/>
            <a:ext cx="7980363" cy="665020"/>
          </a:xfrm>
        </p:spPr>
        <p:txBody>
          <a:bodyPr anchor="ctr">
            <a:normAutofit/>
          </a:bodyPr>
          <a:lstStyle>
            <a:lvl1pPr marL="0" indent="0" algn="ctr">
              <a:lnSpc>
                <a:spcPct val="100000"/>
              </a:lnSpc>
              <a:buNone/>
              <a:defRPr sz="2000" b="0" i="1">
                <a:solidFill>
                  <a:srgbClr val="1E4164"/>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0249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3 Apr 2012</a:t>
            </a:r>
          </a:p>
        </p:txBody>
      </p:sp>
      <p:sp>
        <p:nvSpPr>
          <p:cNvPr id="6" name="Footer Placeholder 5"/>
          <p:cNvSpPr>
            <a:spLocks noGrp="1"/>
          </p:cNvSpPr>
          <p:nvPr>
            <p:ph type="ftr" sz="quarter" idx="11"/>
          </p:nvPr>
        </p:nvSpPr>
        <p:spPr/>
        <p:txBody>
          <a:bodyPr/>
          <a:lstStyle/>
          <a:p>
            <a:r>
              <a:rPr lang="en-US"/>
              <a:t>SET / MEESE Overview</a:t>
            </a:r>
          </a:p>
        </p:txBody>
      </p:sp>
      <p:sp>
        <p:nvSpPr>
          <p:cNvPr id="7" name="Slide Number Placeholder 6"/>
          <p:cNvSpPr>
            <a:spLocks noGrp="1"/>
          </p:cNvSpPr>
          <p:nvPr>
            <p:ph type="sldNum" sz="quarter" idx="12"/>
          </p:nvPr>
        </p:nvSpPr>
        <p:spPr/>
        <p:txBody>
          <a:bodyPr/>
          <a:lstStyle/>
          <a:p>
            <a:fld id="{07C53C5D-26BE-4EEB-A1C2-7C18FF68AAE5}" type="slidenum">
              <a:rPr lang="en-US" smtClean="0"/>
              <a:pPr/>
              <a:t>‹#›</a:t>
            </a:fld>
            <a:endParaRPr lang="en-US"/>
          </a:p>
        </p:txBody>
      </p:sp>
      <p:sp>
        <p:nvSpPr>
          <p:cNvPr id="8" name="Content Placeholder 2"/>
          <p:cNvSpPr>
            <a:spLocks noGrp="1"/>
          </p:cNvSpPr>
          <p:nvPr>
            <p:ph sz="half" idx="1"/>
          </p:nvPr>
        </p:nvSpPr>
        <p:spPr>
          <a:xfrm>
            <a:off x="365760" y="1188720"/>
            <a:ext cx="4051190" cy="5116663"/>
          </a:xfrm>
        </p:spPr>
        <p:txBody>
          <a:bodyPr/>
          <a:lstStyle>
            <a:lvl1pPr>
              <a:defRPr sz="1800">
                <a:latin typeface="Arial" pitchFamily="34" charset="0"/>
                <a:cs typeface="Arial" pitchFamily="34" charset="0"/>
              </a:defRPr>
            </a:lvl1pPr>
            <a:lvl2pPr>
              <a:spcBef>
                <a:spcPts val="0"/>
              </a:spcBef>
              <a:defRPr sz="1600">
                <a:latin typeface="Arial Narrow" pitchFamily="34" charset="0"/>
              </a:defRPr>
            </a:lvl2pPr>
            <a:lvl3pPr>
              <a:spcBef>
                <a:spcPts val="0"/>
              </a:spcBef>
              <a:defRPr sz="1400">
                <a:latin typeface="Arial Narrow" pitchFamily="34" charset="0"/>
              </a:defRPr>
            </a:lvl3pPr>
            <a:lvl4pPr marL="1085850" indent="-228600">
              <a:spcBef>
                <a:spcPts val="0"/>
              </a:spcBef>
              <a:defRPr sz="1200">
                <a:latin typeface="Arial Narrow" pitchFamily="34" charset="0"/>
              </a:defRPr>
            </a:lvl4pPr>
            <a:lvl5pPr marL="1314450" indent="-228600">
              <a:spcBef>
                <a:spcPts val="0"/>
              </a:spcBef>
              <a:defRPr sz="11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663437" y="1188720"/>
            <a:ext cx="4051190" cy="5116663"/>
          </a:xfrm>
        </p:spPr>
        <p:txBody>
          <a:bodyPr/>
          <a:lstStyle>
            <a:lvl1pPr>
              <a:defRPr sz="1800">
                <a:latin typeface="Arial" pitchFamily="34" charset="0"/>
                <a:cs typeface="Arial" pitchFamily="34" charset="0"/>
              </a:defRPr>
            </a:lvl1pPr>
            <a:lvl2pPr>
              <a:spcBef>
                <a:spcPts val="0"/>
              </a:spcBef>
              <a:defRPr sz="1600">
                <a:latin typeface="Arial Narrow" pitchFamily="34" charset="0"/>
              </a:defRPr>
            </a:lvl2pPr>
            <a:lvl3pPr>
              <a:spcBef>
                <a:spcPts val="0"/>
              </a:spcBef>
              <a:defRPr sz="1400">
                <a:latin typeface="Arial Narrow" pitchFamily="34" charset="0"/>
              </a:defRPr>
            </a:lvl3pPr>
            <a:lvl4pPr>
              <a:spcBef>
                <a:spcPts val="0"/>
              </a:spcBef>
              <a:defRPr sz="1200">
                <a:latin typeface="Arial Narrow" pitchFamily="34" charset="0"/>
              </a:defRPr>
            </a:lvl4pPr>
            <a:lvl5pPr>
              <a:spcBef>
                <a:spcPts val="0"/>
              </a:spcBef>
              <a:defRPr sz="11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1579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amp; Bumper">
    <p:spTree>
      <p:nvGrpSpPr>
        <p:cNvPr id="1" name=""/>
        <p:cNvGrpSpPr/>
        <p:nvPr/>
      </p:nvGrpSpPr>
      <p:grpSpPr>
        <a:xfrm>
          <a:off x="0" y="0"/>
          <a:ext cx="0" cy="0"/>
          <a:chOff x="0" y="0"/>
          <a:chExt cx="0" cy="0"/>
        </a:xfrm>
      </p:grpSpPr>
      <p:sp>
        <p:nvSpPr>
          <p:cNvPr id="10" name="Rounded Rectangle 9"/>
          <p:cNvSpPr/>
          <p:nvPr userDrawn="1"/>
        </p:nvSpPr>
        <p:spPr>
          <a:xfrm>
            <a:off x="457200" y="5636029"/>
            <a:ext cx="8221287" cy="665020"/>
          </a:xfrm>
          <a:prstGeom prst="roundRect">
            <a:avLst>
              <a:gd name="adj" fmla="val 14832"/>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p>
            <a:r>
              <a:rPr lang="en-US"/>
              <a:t>3 Apr 2012</a:t>
            </a:r>
          </a:p>
        </p:txBody>
      </p:sp>
      <p:sp>
        <p:nvSpPr>
          <p:cNvPr id="6" name="Footer Placeholder 5"/>
          <p:cNvSpPr>
            <a:spLocks noGrp="1"/>
          </p:cNvSpPr>
          <p:nvPr>
            <p:ph type="ftr" sz="quarter" idx="11"/>
          </p:nvPr>
        </p:nvSpPr>
        <p:spPr/>
        <p:txBody>
          <a:bodyPr/>
          <a:lstStyle/>
          <a:p>
            <a:r>
              <a:rPr lang="en-US"/>
              <a:t>SET / MEESE Overview</a:t>
            </a:r>
          </a:p>
        </p:txBody>
      </p:sp>
      <p:sp>
        <p:nvSpPr>
          <p:cNvPr id="7" name="Slide Number Placeholder 6"/>
          <p:cNvSpPr>
            <a:spLocks noGrp="1"/>
          </p:cNvSpPr>
          <p:nvPr>
            <p:ph type="sldNum" sz="quarter" idx="12"/>
          </p:nvPr>
        </p:nvSpPr>
        <p:spPr/>
        <p:txBody>
          <a:bodyPr/>
          <a:lstStyle/>
          <a:p>
            <a:fld id="{07C53C5D-26BE-4EEB-A1C2-7C18FF68AAE5}" type="slidenum">
              <a:rPr lang="en-US" smtClean="0"/>
              <a:pPr/>
              <a:t>‹#›</a:t>
            </a:fld>
            <a:endParaRPr lang="en-US"/>
          </a:p>
        </p:txBody>
      </p:sp>
      <p:sp>
        <p:nvSpPr>
          <p:cNvPr id="9" name="Text Placeholder 12"/>
          <p:cNvSpPr>
            <a:spLocks noGrp="1"/>
          </p:cNvSpPr>
          <p:nvPr>
            <p:ph type="body" sz="quarter" idx="13"/>
          </p:nvPr>
        </p:nvSpPr>
        <p:spPr>
          <a:xfrm>
            <a:off x="573128" y="5636029"/>
            <a:ext cx="7980363" cy="665020"/>
          </a:xfrm>
        </p:spPr>
        <p:txBody>
          <a:bodyPr anchor="ctr">
            <a:normAutofit/>
          </a:bodyPr>
          <a:lstStyle>
            <a:lvl1pPr marL="0" indent="0" algn="ctr">
              <a:lnSpc>
                <a:spcPct val="100000"/>
              </a:lnSpc>
              <a:buNone/>
              <a:defRPr sz="2000" b="0" i="1">
                <a:solidFill>
                  <a:srgbClr val="1E4164"/>
                </a:solidFill>
                <a:latin typeface="Arial" pitchFamily="34" charset="0"/>
                <a:cs typeface="Arial" pitchFamily="34" charset="0"/>
              </a:defRPr>
            </a:lvl1pPr>
          </a:lstStyle>
          <a:p>
            <a:pPr lvl="0"/>
            <a:r>
              <a:rPr lang="en-US"/>
              <a:t>Click to edit Master text styles</a:t>
            </a:r>
          </a:p>
        </p:txBody>
      </p:sp>
      <p:sp>
        <p:nvSpPr>
          <p:cNvPr id="11" name="Content Placeholder 2"/>
          <p:cNvSpPr>
            <a:spLocks noGrp="1"/>
          </p:cNvSpPr>
          <p:nvPr>
            <p:ph sz="half" idx="1"/>
          </p:nvPr>
        </p:nvSpPr>
        <p:spPr>
          <a:xfrm>
            <a:off x="365760" y="1188720"/>
            <a:ext cx="4051190" cy="4321534"/>
          </a:xfrm>
        </p:spPr>
        <p:txBody>
          <a:bodyPr/>
          <a:lstStyle>
            <a:lvl1pPr>
              <a:defRPr sz="1800">
                <a:latin typeface="Arial" pitchFamily="34" charset="0"/>
                <a:cs typeface="Arial" pitchFamily="34" charset="0"/>
              </a:defRPr>
            </a:lvl1pPr>
            <a:lvl2pPr>
              <a:spcBef>
                <a:spcPts val="0"/>
              </a:spcBef>
              <a:defRPr sz="1600">
                <a:latin typeface="Arial Narrow" pitchFamily="34" charset="0"/>
              </a:defRPr>
            </a:lvl2pPr>
            <a:lvl3pPr>
              <a:spcBef>
                <a:spcPts val="0"/>
              </a:spcBef>
              <a:defRPr sz="1400">
                <a:latin typeface="Arial Narrow" pitchFamily="34" charset="0"/>
              </a:defRPr>
            </a:lvl3pPr>
            <a:lvl4pPr>
              <a:spcBef>
                <a:spcPts val="0"/>
              </a:spcBef>
              <a:defRPr sz="1200">
                <a:latin typeface="Arial Narrow" pitchFamily="34" charset="0"/>
              </a:defRPr>
            </a:lvl4pPr>
            <a:lvl5pPr>
              <a:spcBef>
                <a:spcPts val="0"/>
              </a:spcBef>
              <a:defRPr sz="11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4663437" y="1188720"/>
            <a:ext cx="4051190" cy="4321534"/>
          </a:xfrm>
        </p:spPr>
        <p:txBody>
          <a:bodyPr/>
          <a:lstStyle>
            <a:lvl1pPr>
              <a:defRPr sz="1800">
                <a:latin typeface="Arial" pitchFamily="34" charset="0"/>
                <a:cs typeface="Arial" pitchFamily="34" charset="0"/>
              </a:defRPr>
            </a:lvl1pPr>
            <a:lvl2pPr>
              <a:spcBef>
                <a:spcPts val="0"/>
              </a:spcBef>
              <a:defRPr sz="1600">
                <a:latin typeface="Arial Narrow" pitchFamily="34" charset="0"/>
              </a:defRPr>
            </a:lvl2pPr>
            <a:lvl3pPr>
              <a:spcBef>
                <a:spcPts val="0"/>
              </a:spcBef>
              <a:defRPr sz="1400">
                <a:latin typeface="Arial Narrow" pitchFamily="34" charset="0"/>
              </a:defRPr>
            </a:lvl3pPr>
            <a:lvl4pPr>
              <a:spcBef>
                <a:spcPts val="0"/>
              </a:spcBef>
              <a:defRPr sz="1200">
                <a:latin typeface="Arial Narrow" pitchFamily="34" charset="0"/>
              </a:defRPr>
            </a:lvl4pPr>
            <a:lvl5pPr>
              <a:spcBef>
                <a:spcPts val="0"/>
              </a:spcBef>
              <a:defRPr sz="11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377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240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99B4537-DBC2-464C-A628-02B415B45A2F}" type="datetime1">
              <a:rPr lang="en-US" smtClean="0"/>
              <a:pPr>
                <a:defRPr/>
              </a:pPr>
              <a:t>12/13/2018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D24B88CD-CAB5-F743-98AA-F5BFD415D7AC}" type="slidenum">
              <a:rPr lang="en-US"/>
              <a:pPr>
                <a:defRPr/>
              </a:pPr>
              <a:t>‹#›</a:t>
            </a:fld>
            <a:endParaRPr lang="en-US" sz="1400">
              <a:latin typeface="Myriad Pro" charset="0"/>
            </a:endParaRPr>
          </a:p>
        </p:txBody>
      </p:sp>
    </p:spTree>
    <p:extLst>
      <p:ext uri="{BB962C8B-B14F-4D97-AF65-F5344CB8AC3E}">
        <p14:creationId xmlns:p14="http://schemas.microsoft.com/office/powerpoint/2010/main" val="122329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p>
            <a:r>
              <a:rPr lang="en-US"/>
              <a:t>3 Apr 2012</a:t>
            </a:r>
          </a:p>
        </p:txBody>
      </p:sp>
      <p:sp>
        <p:nvSpPr>
          <p:cNvPr id="4" name="Footer Placeholder 3"/>
          <p:cNvSpPr>
            <a:spLocks noGrp="1"/>
          </p:cNvSpPr>
          <p:nvPr>
            <p:ph type="ftr" sz="quarter" idx="11"/>
          </p:nvPr>
        </p:nvSpPr>
        <p:spPr/>
        <p:txBody>
          <a:bodyPr/>
          <a:lstStyle/>
          <a:p>
            <a:r>
              <a:rPr lang="en-US"/>
              <a:t>SET / MEESE Overview</a:t>
            </a:r>
          </a:p>
        </p:txBody>
      </p:sp>
      <p:sp>
        <p:nvSpPr>
          <p:cNvPr id="5" name="Slide Number Placeholder 4"/>
          <p:cNvSpPr>
            <a:spLocks noGrp="1"/>
          </p:cNvSpPr>
          <p:nvPr>
            <p:ph type="sldNum" sz="quarter" idx="12"/>
          </p:nvPr>
        </p:nvSpPr>
        <p:spPr/>
        <p:txBody>
          <a:bodyPr/>
          <a:lstStyle/>
          <a:p>
            <a:fld id="{07C53C5D-26BE-4EEB-A1C2-7C18FF68AAE5}" type="slidenum">
              <a:rPr lang="en-US" smtClean="0"/>
              <a:pPr/>
              <a:t>‹#›</a:t>
            </a:fld>
            <a:endParaRPr lang="en-US"/>
          </a:p>
        </p:txBody>
      </p:sp>
    </p:spTree>
    <p:extLst>
      <p:ext uri="{BB962C8B-B14F-4D97-AF65-F5344CB8AC3E}">
        <p14:creationId xmlns:p14="http://schemas.microsoft.com/office/powerpoint/2010/main" val="4011322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umper">
    <p:spTree>
      <p:nvGrpSpPr>
        <p:cNvPr id="1" name=""/>
        <p:cNvGrpSpPr/>
        <p:nvPr/>
      </p:nvGrpSpPr>
      <p:grpSpPr>
        <a:xfrm>
          <a:off x="0" y="0"/>
          <a:ext cx="0" cy="0"/>
          <a:chOff x="0" y="0"/>
          <a:chExt cx="0" cy="0"/>
        </a:xfrm>
      </p:grpSpPr>
      <p:sp>
        <p:nvSpPr>
          <p:cNvPr id="8" name="Rounded Rectangle 7"/>
          <p:cNvSpPr/>
          <p:nvPr userDrawn="1"/>
        </p:nvSpPr>
        <p:spPr>
          <a:xfrm>
            <a:off x="457200" y="5636029"/>
            <a:ext cx="8221287" cy="665020"/>
          </a:xfrm>
          <a:prstGeom prst="roundRect">
            <a:avLst>
              <a:gd name="adj" fmla="val 14832"/>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p>
            <a:r>
              <a:rPr lang="en-US"/>
              <a:t>3 Apr 2012</a:t>
            </a:r>
          </a:p>
        </p:txBody>
      </p:sp>
      <p:sp>
        <p:nvSpPr>
          <p:cNvPr id="4" name="Footer Placeholder 3"/>
          <p:cNvSpPr>
            <a:spLocks noGrp="1"/>
          </p:cNvSpPr>
          <p:nvPr>
            <p:ph type="ftr" sz="quarter" idx="11"/>
          </p:nvPr>
        </p:nvSpPr>
        <p:spPr/>
        <p:txBody>
          <a:bodyPr/>
          <a:lstStyle/>
          <a:p>
            <a:r>
              <a:rPr lang="en-US"/>
              <a:t>SET / MEESE Overview</a:t>
            </a:r>
          </a:p>
        </p:txBody>
      </p:sp>
      <p:sp>
        <p:nvSpPr>
          <p:cNvPr id="5" name="Slide Number Placeholder 4"/>
          <p:cNvSpPr>
            <a:spLocks noGrp="1"/>
          </p:cNvSpPr>
          <p:nvPr>
            <p:ph type="sldNum" sz="quarter" idx="12"/>
          </p:nvPr>
        </p:nvSpPr>
        <p:spPr/>
        <p:txBody>
          <a:bodyPr/>
          <a:lstStyle/>
          <a:p>
            <a:fld id="{07C53C5D-26BE-4EEB-A1C2-7C18FF68AAE5}" type="slidenum">
              <a:rPr lang="en-US" smtClean="0"/>
              <a:pPr/>
              <a:t>‹#›</a:t>
            </a:fld>
            <a:endParaRPr lang="en-US"/>
          </a:p>
        </p:txBody>
      </p:sp>
      <p:sp>
        <p:nvSpPr>
          <p:cNvPr id="7" name="Text Placeholder 12"/>
          <p:cNvSpPr>
            <a:spLocks noGrp="1"/>
          </p:cNvSpPr>
          <p:nvPr>
            <p:ph type="body" sz="quarter" idx="13"/>
          </p:nvPr>
        </p:nvSpPr>
        <p:spPr>
          <a:xfrm>
            <a:off x="549275" y="5636029"/>
            <a:ext cx="7980363" cy="665020"/>
          </a:xfrm>
        </p:spPr>
        <p:txBody>
          <a:bodyPr anchor="ctr">
            <a:normAutofit/>
          </a:bodyPr>
          <a:lstStyle>
            <a:lvl1pPr marL="0" indent="0" algn="ctr">
              <a:lnSpc>
                <a:spcPct val="100000"/>
              </a:lnSpc>
              <a:buNone/>
              <a:defRPr sz="2000" b="0" i="1">
                <a:solidFill>
                  <a:srgbClr val="1E4164"/>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25327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Side Bumper">
    <p:spTree>
      <p:nvGrpSpPr>
        <p:cNvPr id="1" name=""/>
        <p:cNvGrpSpPr/>
        <p:nvPr/>
      </p:nvGrpSpPr>
      <p:grpSpPr>
        <a:xfrm>
          <a:off x="0" y="0"/>
          <a:ext cx="0" cy="0"/>
          <a:chOff x="0" y="0"/>
          <a:chExt cx="0" cy="0"/>
        </a:xfrm>
      </p:grpSpPr>
      <p:sp>
        <p:nvSpPr>
          <p:cNvPr id="10" name="Rectangle 9"/>
          <p:cNvSpPr/>
          <p:nvPr userDrawn="1"/>
        </p:nvSpPr>
        <p:spPr>
          <a:xfrm>
            <a:off x="5020887" y="931025"/>
            <a:ext cx="4123113" cy="5519651"/>
          </a:xfrm>
          <a:prstGeom prst="rect">
            <a:avLst/>
          </a:prstGeom>
          <a:solidFill>
            <a:srgbClr val="ABABA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365760" y="1188720"/>
            <a:ext cx="4448755" cy="5164372"/>
          </a:xfrm>
        </p:spPr>
        <p:txBody>
          <a:bodyPr>
            <a:noAutofit/>
          </a:bodyPr>
          <a:lstStyle>
            <a:lvl1pPr>
              <a:defRPr sz="1800">
                <a:latin typeface="Arial" pitchFamily="34" charset="0"/>
                <a:cs typeface="Arial" pitchFamily="34" charset="0"/>
              </a:defRPr>
            </a:lvl1pPr>
            <a:lvl2pPr>
              <a:spcBef>
                <a:spcPts val="0"/>
              </a:spcBef>
              <a:defRPr sz="1600">
                <a:latin typeface="Arial Narrow" pitchFamily="34" charset="0"/>
              </a:defRPr>
            </a:lvl2pPr>
            <a:lvl3pPr>
              <a:spcBef>
                <a:spcPts val="0"/>
              </a:spcBef>
              <a:defRPr sz="1400">
                <a:latin typeface="Arial Narrow" pitchFamily="34" charset="0"/>
              </a:defRPr>
            </a:lvl3pPr>
            <a:lvl4pPr>
              <a:spcBef>
                <a:spcPts val="0"/>
              </a:spcBef>
              <a:defRPr sz="1200">
                <a:latin typeface="Arial Narrow" pitchFamily="34" charset="0"/>
              </a:defRPr>
            </a:lvl4pPr>
            <a:lvl5pPr>
              <a:spcBef>
                <a:spcPts val="0"/>
              </a:spcBef>
              <a:defRPr sz="11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 Apr 2012</a:t>
            </a:r>
          </a:p>
        </p:txBody>
      </p:sp>
      <p:sp>
        <p:nvSpPr>
          <p:cNvPr id="6" name="Footer Placeholder 5"/>
          <p:cNvSpPr>
            <a:spLocks noGrp="1"/>
          </p:cNvSpPr>
          <p:nvPr>
            <p:ph type="ftr" sz="quarter" idx="11"/>
          </p:nvPr>
        </p:nvSpPr>
        <p:spPr/>
        <p:txBody>
          <a:bodyPr/>
          <a:lstStyle/>
          <a:p>
            <a:r>
              <a:rPr lang="en-US"/>
              <a:t>SET / MEESE Overview</a:t>
            </a:r>
          </a:p>
        </p:txBody>
      </p:sp>
      <p:sp>
        <p:nvSpPr>
          <p:cNvPr id="7" name="Slide Number Placeholder 6"/>
          <p:cNvSpPr>
            <a:spLocks noGrp="1"/>
          </p:cNvSpPr>
          <p:nvPr>
            <p:ph type="sldNum" sz="quarter" idx="12"/>
          </p:nvPr>
        </p:nvSpPr>
        <p:spPr/>
        <p:txBody>
          <a:bodyPr/>
          <a:lstStyle/>
          <a:p>
            <a:fld id="{07C53C5D-26BE-4EEB-A1C2-7C18FF68AAE5}" type="slidenum">
              <a:rPr lang="en-US" smtClean="0"/>
              <a:pPr/>
              <a:t>‹#›</a:t>
            </a:fld>
            <a:endParaRPr lang="en-US"/>
          </a:p>
        </p:txBody>
      </p:sp>
      <p:sp>
        <p:nvSpPr>
          <p:cNvPr id="8" name="Rounded Rectangle 7"/>
          <p:cNvSpPr/>
          <p:nvPr userDrawn="1"/>
        </p:nvSpPr>
        <p:spPr>
          <a:xfrm>
            <a:off x="5345084" y="1097277"/>
            <a:ext cx="3491345" cy="1662548"/>
          </a:xfrm>
          <a:prstGeom prst="roundRect">
            <a:avLst>
              <a:gd name="adj" fmla="val 8530"/>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2"/>
          <p:cNvSpPr>
            <a:spLocks noGrp="1"/>
          </p:cNvSpPr>
          <p:nvPr>
            <p:ph type="body" sz="quarter" idx="13"/>
          </p:nvPr>
        </p:nvSpPr>
        <p:spPr>
          <a:xfrm>
            <a:off x="5378335" y="1130531"/>
            <a:ext cx="3408218" cy="1579418"/>
          </a:xfrm>
        </p:spPr>
        <p:txBody>
          <a:bodyPr anchor="ctr">
            <a:normAutofit/>
          </a:bodyPr>
          <a:lstStyle>
            <a:lvl1pPr marL="0" indent="0" algn="ctr">
              <a:lnSpc>
                <a:spcPct val="100000"/>
              </a:lnSpc>
              <a:buNone/>
              <a:defRPr sz="1800" i="1">
                <a:solidFill>
                  <a:srgbClr val="1E4164"/>
                </a:solidFill>
                <a:latin typeface="Arial Narrow"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3267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 Apr 2012</a:t>
            </a:r>
          </a:p>
        </p:txBody>
      </p:sp>
      <p:sp>
        <p:nvSpPr>
          <p:cNvPr id="3" name="Footer Placeholder 2"/>
          <p:cNvSpPr>
            <a:spLocks noGrp="1"/>
          </p:cNvSpPr>
          <p:nvPr>
            <p:ph type="ftr" sz="quarter" idx="11"/>
          </p:nvPr>
        </p:nvSpPr>
        <p:spPr/>
        <p:txBody>
          <a:bodyPr/>
          <a:lstStyle/>
          <a:p>
            <a:r>
              <a:rPr lang="en-US"/>
              <a:t>SET / MEESE Overview</a:t>
            </a:r>
          </a:p>
        </p:txBody>
      </p:sp>
      <p:sp>
        <p:nvSpPr>
          <p:cNvPr id="4" name="Slide Number Placeholder 3"/>
          <p:cNvSpPr>
            <a:spLocks noGrp="1"/>
          </p:cNvSpPr>
          <p:nvPr>
            <p:ph type="sldNum" sz="quarter" idx="12"/>
          </p:nvPr>
        </p:nvSpPr>
        <p:spPr/>
        <p:txBody>
          <a:bodyPr/>
          <a:lstStyle/>
          <a:p>
            <a:fld id="{07C53C5D-26BE-4EEB-A1C2-7C18FF68AAE5}" type="slidenum">
              <a:rPr lang="en-US" smtClean="0"/>
              <a:pPr/>
              <a:t>‹#›</a:t>
            </a:fld>
            <a:endParaRPr lang="en-US"/>
          </a:p>
        </p:txBody>
      </p:sp>
    </p:spTree>
    <p:extLst>
      <p:ext uri="{BB962C8B-B14F-4D97-AF65-F5344CB8AC3E}">
        <p14:creationId xmlns:p14="http://schemas.microsoft.com/office/powerpoint/2010/main" val="978289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1" y="0"/>
            <a:ext cx="9144000" cy="136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7"/>
          <p:cNvSpPr>
            <a:spLocks noChangeShapeType="1"/>
          </p:cNvSpPr>
          <p:nvPr userDrawn="1"/>
        </p:nvSpPr>
        <p:spPr bwMode="auto">
          <a:xfrm>
            <a:off x="0" y="6467475"/>
            <a:ext cx="9144000" cy="0"/>
          </a:xfrm>
          <a:prstGeom prst="line">
            <a:avLst/>
          </a:prstGeom>
          <a:noFill/>
          <a:ln w="28575">
            <a:solidFill>
              <a:srgbClr val="BF311A"/>
            </a:solidFill>
            <a:round/>
            <a:headEnd/>
            <a:tailEnd/>
          </a:ln>
          <a:effectLst/>
        </p:spPr>
        <p:txBody>
          <a:bodyPr/>
          <a:lstStyle/>
          <a:p>
            <a:pPr>
              <a:defRPr/>
            </a:pPr>
            <a:endParaRPr lang="en-US" sz="100" dirty="0"/>
          </a:p>
        </p:txBody>
      </p:sp>
      <p:sp>
        <p:nvSpPr>
          <p:cNvPr id="2" name="Date Placeholder 1"/>
          <p:cNvSpPr>
            <a:spLocks noGrp="1"/>
          </p:cNvSpPr>
          <p:nvPr>
            <p:ph type="dt" sz="half" idx="10"/>
          </p:nvPr>
        </p:nvSpPr>
        <p:spPr/>
        <p:txBody>
          <a:bodyPr/>
          <a:lstStyle/>
          <a:p>
            <a:r>
              <a:rPr lang="en-US"/>
              <a:t>3 Apr 2012</a:t>
            </a:r>
          </a:p>
        </p:txBody>
      </p:sp>
      <p:sp>
        <p:nvSpPr>
          <p:cNvPr id="3" name="Footer Placeholder 2"/>
          <p:cNvSpPr>
            <a:spLocks noGrp="1"/>
          </p:cNvSpPr>
          <p:nvPr>
            <p:ph type="ftr" sz="quarter" idx="11"/>
          </p:nvPr>
        </p:nvSpPr>
        <p:spPr/>
        <p:txBody>
          <a:bodyPr/>
          <a:lstStyle/>
          <a:p>
            <a:r>
              <a:rPr lang="en-US"/>
              <a:t>SET / MEESE Overview</a:t>
            </a:r>
          </a:p>
        </p:txBody>
      </p:sp>
      <p:sp>
        <p:nvSpPr>
          <p:cNvPr id="4" name="Slide Number Placeholder 3"/>
          <p:cNvSpPr>
            <a:spLocks noGrp="1"/>
          </p:cNvSpPr>
          <p:nvPr>
            <p:ph type="sldNum" sz="quarter" idx="12"/>
          </p:nvPr>
        </p:nvSpPr>
        <p:spPr/>
        <p:txBody>
          <a:bodyPr/>
          <a:lstStyle/>
          <a:p>
            <a:fld id="{07C53C5D-26BE-4EEB-A1C2-7C18FF68AAE5}" type="slidenum">
              <a:rPr lang="en-US" smtClean="0"/>
              <a:pPr/>
              <a:t>‹#›</a:t>
            </a:fld>
            <a:endParaRPr lang="en-US"/>
          </a:p>
        </p:txBody>
      </p:sp>
      <p:sp>
        <p:nvSpPr>
          <p:cNvPr id="9" name="Title 1"/>
          <p:cNvSpPr>
            <a:spLocks noGrp="1"/>
          </p:cNvSpPr>
          <p:nvPr>
            <p:ph type="title" hasCustomPrompt="1"/>
          </p:nvPr>
        </p:nvSpPr>
        <p:spPr>
          <a:xfrm>
            <a:off x="769108" y="1419671"/>
            <a:ext cx="7492297" cy="781396"/>
          </a:xfrm>
        </p:spPr>
        <p:txBody>
          <a:bodyPr>
            <a:normAutofit/>
          </a:bodyPr>
          <a:lstStyle>
            <a:lvl1pPr algn="ctr">
              <a:defRPr sz="3200"/>
            </a:lvl1pPr>
          </a:lstStyle>
          <a:p>
            <a:r>
              <a:rPr lang="en-US" dirty="0"/>
              <a:t>Click to edit Section title style</a:t>
            </a:r>
          </a:p>
        </p:txBody>
      </p:sp>
      <p:sp>
        <p:nvSpPr>
          <p:cNvPr id="10" name="Content Placeholder 2"/>
          <p:cNvSpPr>
            <a:spLocks noGrp="1"/>
          </p:cNvSpPr>
          <p:nvPr>
            <p:ph sz="half" idx="1"/>
          </p:nvPr>
        </p:nvSpPr>
        <p:spPr>
          <a:xfrm>
            <a:off x="345649" y="5422786"/>
            <a:ext cx="8400785" cy="916931"/>
          </a:xfrm>
        </p:spPr>
        <p:txBody>
          <a:bodyPr>
            <a:noAutofit/>
          </a:bodyPr>
          <a:lstStyle>
            <a:lvl1pPr algn="ctr">
              <a:buNone/>
              <a:defRPr sz="1800">
                <a:solidFill>
                  <a:schemeClr val="bg1"/>
                </a:solidFill>
                <a:latin typeface="Arial" pitchFamily="34" charset="0"/>
                <a:cs typeface="Arial" pitchFamily="34" charset="0"/>
              </a:defRPr>
            </a:lvl1pPr>
            <a:lvl2pPr>
              <a:spcBef>
                <a:spcPts val="0"/>
              </a:spcBef>
              <a:defRPr sz="1600">
                <a:latin typeface="Arial Narrow" pitchFamily="34" charset="0"/>
              </a:defRPr>
            </a:lvl2pPr>
            <a:lvl3pPr>
              <a:spcBef>
                <a:spcPts val="0"/>
              </a:spcBef>
              <a:defRPr sz="1400">
                <a:latin typeface="Arial Narrow" pitchFamily="34" charset="0"/>
              </a:defRPr>
            </a:lvl3pPr>
            <a:lvl4pPr>
              <a:spcBef>
                <a:spcPts val="0"/>
              </a:spcBef>
              <a:defRPr sz="1200">
                <a:latin typeface="Arial Narrow" pitchFamily="34" charset="0"/>
              </a:defRPr>
            </a:lvl4pPr>
            <a:lvl5pPr>
              <a:spcBef>
                <a:spcPts val="0"/>
              </a:spcBef>
              <a:defRPr sz="11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59615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07B0D36-71B6-4524-9229-1D0EEC6C1ED8}" type="datetime1">
              <a:rPr lang="en-US" smtClean="0"/>
              <a:pPr>
                <a:defRPr/>
              </a:pPr>
              <a:t>12/13/2018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C4F8785E-1B37-EF4C-BE10-F7B7F3C02383}" type="slidenum">
              <a:rPr lang="en-US"/>
              <a:pPr>
                <a:defRPr/>
              </a:pPr>
              <a:t>‹#›</a:t>
            </a:fld>
            <a:endParaRPr lang="en-US" sz="1400">
              <a:latin typeface="Myriad Pro" charset="0"/>
            </a:endParaRPr>
          </a:p>
        </p:txBody>
      </p:sp>
    </p:spTree>
    <p:extLst>
      <p:ext uri="{BB962C8B-B14F-4D97-AF65-F5344CB8AC3E}">
        <p14:creationId xmlns:p14="http://schemas.microsoft.com/office/powerpoint/2010/main" val="302670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8624" y="376784"/>
            <a:ext cx="8181975" cy="965457"/>
          </a:xfrm>
        </p:spPr>
        <p:txBody>
          <a:bodyPr>
            <a:noAutofit/>
          </a:bodyPr>
          <a:lstStyle>
            <a:lvl1pPr algn="ctr">
              <a:defRPr sz="2700" kern="800" spc="0" baseline="0">
                <a:solidFill>
                  <a:srgbClr val="B5CFE9"/>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56515" y="2975115"/>
            <a:ext cx="4552950" cy="1266307"/>
          </a:xfrm>
        </p:spPr>
        <p:txBody>
          <a:bodyPr>
            <a:noAutofit/>
          </a:bodyPr>
          <a:lstStyle>
            <a:lvl1pPr marL="0" indent="0" algn="r">
              <a:lnSpc>
                <a:spcPct val="80000"/>
              </a:lnSpc>
              <a:spcBef>
                <a:spcPts val="450"/>
              </a:spcBef>
              <a:buNone/>
              <a:defRPr sz="975">
                <a:solidFill>
                  <a:srgbClr val="F8F8F8"/>
                </a:solidFill>
                <a:latin typeface="Verdana"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nSpc>
                <a:spcPct val="80000"/>
              </a:lnSpc>
              <a:spcBef>
                <a:spcPts val="600"/>
              </a:spcBef>
            </a:pPr>
            <a:r>
              <a:rPr lang="en-US" b="1" dirty="0">
                <a:solidFill>
                  <a:schemeClr val="bg1">
                    <a:lumMod val="95000"/>
                  </a:schemeClr>
                </a:solidFill>
                <a:latin typeface="Verdana" pitchFamily="34" charset="0"/>
                <a:cs typeface="Tahoma" pitchFamily="34" charset="0"/>
              </a:rPr>
              <a:t>Presenters Name</a:t>
            </a:r>
          </a:p>
          <a:p>
            <a:pPr>
              <a:lnSpc>
                <a:spcPct val="80000"/>
              </a:lnSpc>
              <a:spcBef>
                <a:spcPts val="600"/>
              </a:spcBef>
            </a:pPr>
            <a:r>
              <a:rPr lang="en-US" dirty="0">
                <a:solidFill>
                  <a:schemeClr val="bg1">
                    <a:lumMod val="95000"/>
                  </a:schemeClr>
                </a:solidFill>
                <a:cs typeface="Tahoma" pitchFamily="34" charset="0"/>
              </a:rPr>
              <a:t>Presenters Title</a:t>
            </a:r>
            <a:r>
              <a:rPr lang="en-US" dirty="0">
                <a:solidFill>
                  <a:schemeClr val="bg1">
                    <a:lumMod val="95000"/>
                  </a:schemeClr>
                </a:solidFill>
                <a:latin typeface="Verdana" pitchFamily="34" charset="0"/>
                <a:cs typeface="Tahoma" pitchFamily="34" charset="0"/>
              </a:rPr>
              <a:t> </a:t>
            </a:r>
          </a:p>
          <a:p>
            <a:pPr>
              <a:lnSpc>
                <a:spcPct val="80000"/>
              </a:lnSpc>
              <a:spcBef>
                <a:spcPts val="600"/>
              </a:spcBef>
            </a:pPr>
            <a:r>
              <a:rPr lang="en-US" dirty="0">
                <a:solidFill>
                  <a:schemeClr val="bg1">
                    <a:lumMod val="95000"/>
                  </a:schemeClr>
                </a:solidFill>
                <a:latin typeface="Verdana" pitchFamily="34" charset="0"/>
                <a:cs typeface="Tahoma" pitchFamily="34" charset="0"/>
              </a:rPr>
              <a:t>Organization</a:t>
            </a:r>
          </a:p>
          <a:p>
            <a:pPr>
              <a:lnSpc>
                <a:spcPct val="80000"/>
              </a:lnSpc>
              <a:spcBef>
                <a:spcPts val="600"/>
              </a:spcBef>
            </a:pPr>
            <a:r>
              <a:rPr lang="en-US" dirty="0">
                <a:solidFill>
                  <a:schemeClr val="bg1">
                    <a:lumMod val="95000"/>
                  </a:schemeClr>
                </a:solidFill>
                <a:latin typeface="Verdana" pitchFamily="34" charset="0"/>
                <a:cs typeface="Tahoma" pitchFamily="34" charset="0"/>
              </a:rPr>
              <a:t>xxx-xxx-</a:t>
            </a:r>
            <a:r>
              <a:rPr lang="en-US" dirty="0" err="1">
                <a:solidFill>
                  <a:schemeClr val="bg1">
                    <a:lumMod val="95000"/>
                  </a:schemeClr>
                </a:solidFill>
                <a:latin typeface="Verdana" pitchFamily="34" charset="0"/>
                <a:cs typeface="Tahoma" pitchFamily="34" charset="0"/>
              </a:rPr>
              <a:t>xxxx</a:t>
            </a:r>
            <a:endParaRPr lang="en-US" dirty="0">
              <a:solidFill>
                <a:schemeClr val="bg1">
                  <a:lumMod val="95000"/>
                </a:schemeClr>
              </a:solidFill>
              <a:latin typeface="Verdana" pitchFamily="34" charset="0"/>
              <a:cs typeface="Tahoma" pitchFamily="34" charset="0"/>
            </a:endParaRPr>
          </a:p>
          <a:p>
            <a:pPr>
              <a:lnSpc>
                <a:spcPct val="80000"/>
              </a:lnSpc>
              <a:spcBef>
                <a:spcPts val="600"/>
              </a:spcBef>
            </a:pPr>
            <a:r>
              <a:rPr lang="en-US" dirty="0">
                <a:solidFill>
                  <a:schemeClr val="bg1">
                    <a:lumMod val="95000"/>
                  </a:schemeClr>
                </a:solidFill>
                <a:latin typeface="Verdana" pitchFamily="34" charset="0"/>
                <a:cs typeface="Tahoma" pitchFamily="34" charset="0"/>
              </a:rPr>
              <a:t>first.last@linquest.com</a:t>
            </a:r>
          </a:p>
        </p:txBody>
      </p:sp>
      <p:sp>
        <p:nvSpPr>
          <p:cNvPr id="19" name="Date Placeholder 18"/>
          <p:cNvSpPr>
            <a:spLocks noGrp="1"/>
          </p:cNvSpPr>
          <p:nvPr>
            <p:ph type="dt" sz="half" idx="10"/>
          </p:nvPr>
        </p:nvSpPr>
        <p:spPr/>
        <p:txBody>
          <a:bodyPr/>
          <a:lstStyle>
            <a:lvl1pPr>
              <a:defRPr>
                <a:latin typeface="Calibri" pitchFamily="34" charset="0"/>
              </a:defRPr>
            </a:lvl1pPr>
          </a:lstStyle>
          <a:p>
            <a:fld id="{2D257C8A-C4FA-4783-9B8D-716008404233}" type="datetime1">
              <a:rPr lang="en-US" smtClean="0"/>
              <a:pPr/>
              <a:t>12/13/2018</a:t>
            </a:fld>
            <a:endParaRPr lang="en-US" dirty="0"/>
          </a:p>
        </p:txBody>
      </p:sp>
      <p:sp>
        <p:nvSpPr>
          <p:cNvPr id="20" name="Slide Number Placeholder 19"/>
          <p:cNvSpPr>
            <a:spLocks noGrp="1"/>
          </p:cNvSpPr>
          <p:nvPr>
            <p:ph type="sldNum" sz="quarter" idx="11"/>
          </p:nvPr>
        </p:nvSpPr>
        <p:spPr/>
        <p:txBody>
          <a:bodyPr/>
          <a:lstStyle>
            <a:lvl1pPr>
              <a:defRPr>
                <a:latin typeface="Calibri" pitchFamily="34" charset="0"/>
              </a:defRPr>
            </a:lvl1pPr>
          </a:lstStyle>
          <a:p>
            <a:fld id="{07C53C5D-26BE-4EEB-A1C2-7C18FF68AAE5}" type="slidenum">
              <a:rPr lang="en-US" smtClean="0"/>
              <a:pPr/>
              <a:t>‹#›</a:t>
            </a:fld>
            <a:endParaRPr lang="en-US"/>
          </a:p>
        </p:txBody>
      </p:sp>
      <p:sp>
        <p:nvSpPr>
          <p:cNvPr id="21" name="Footer Placeholder 20"/>
          <p:cNvSpPr>
            <a:spLocks noGrp="1"/>
          </p:cNvSpPr>
          <p:nvPr>
            <p:ph type="ftr" sz="quarter" idx="12"/>
          </p:nvPr>
        </p:nvSpPr>
        <p:spPr/>
        <p:txBody>
          <a:bodyPr/>
          <a:lstStyle>
            <a:lvl1pPr>
              <a:defRPr>
                <a:latin typeface="Calibri" pitchFamily="34" charset="0"/>
              </a:defRPr>
            </a:lvl1pPr>
          </a:lstStyle>
          <a:p>
            <a:r>
              <a:rPr lang="en-US" dirty="0"/>
              <a:t>LinQuest Proprietary Information</a:t>
            </a:r>
          </a:p>
        </p:txBody>
      </p:sp>
    </p:spTree>
    <p:extLst>
      <p:ext uri="{BB962C8B-B14F-4D97-AF65-F5344CB8AC3E}">
        <p14:creationId xmlns:p14="http://schemas.microsoft.com/office/powerpoint/2010/main" val="425090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43430" y="99754"/>
            <a:ext cx="7959501" cy="781396"/>
          </a:xfrm>
        </p:spPr>
        <p:txBody>
          <a:bodyPr/>
          <a:lstStyle>
            <a:lvl1pPr algn="r">
              <a:defRPr/>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p>
            <a:fld id="{69109579-653D-482C-9A06-568156E80857}" type="datetime1">
              <a:rPr lang="en-US" smtClean="0"/>
              <a:pPr/>
              <a:t>12/13/2018</a:t>
            </a:fld>
            <a:endParaRPr lang="en-US" dirty="0"/>
          </a:p>
        </p:txBody>
      </p:sp>
      <p:sp>
        <p:nvSpPr>
          <p:cNvPr id="8" name="Slide Number Placeholder 7"/>
          <p:cNvSpPr>
            <a:spLocks noGrp="1"/>
          </p:cNvSpPr>
          <p:nvPr>
            <p:ph type="sldNum" sz="quarter" idx="11"/>
          </p:nvPr>
        </p:nvSpPr>
        <p:spPr/>
        <p:txBody>
          <a:bodyPr/>
          <a:lstStyle/>
          <a:p>
            <a:fld id="{07C53C5D-26BE-4EEB-A1C2-7C18FF68AAE5}" type="slidenum">
              <a:rPr lang="en-US" smtClean="0"/>
              <a:pPr/>
              <a:t>‹#›</a:t>
            </a:fld>
            <a:endParaRPr lang="en-US"/>
          </a:p>
        </p:txBody>
      </p:sp>
      <p:sp>
        <p:nvSpPr>
          <p:cNvPr id="9" name="Footer Placeholder 8"/>
          <p:cNvSpPr>
            <a:spLocks noGrp="1"/>
          </p:cNvSpPr>
          <p:nvPr>
            <p:ph type="ftr" sz="quarter" idx="12"/>
          </p:nvPr>
        </p:nvSpPr>
        <p:spPr/>
        <p:txBody>
          <a:bodyPr/>
          <a:lstStyle/>
          <a:p>
            <a:r>
              <a:rPr lang="en-US"/>
              <a:t>LinQuest Proprietary Information</a:t>
            </a:r>
          </a:p>
        </p:txBody>
      </p:sp>
    </p:spTree>
    <p:extLst>
      <p:ext uri="{BB962C8B-B14F-4D97-AF65-F5344CB8AC3E}">
        <p14:creationId xmlns:p14="http://schemas.microsoft.com/office/powerpoint/2010/main" val="66292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5372" y="99754"/>
            <a:ext cx="8017559" cy="781396"/>
          </a:xfrm>
        </p:spPr>
        <p:txBody>
          <a:bodyPr/>
          <a:lstStyle>
            <a:lvl1pPr algn="r">
              <a:defRPr/>
            </a:lvl1pPr>
          </a:lstStyle>
          <a:p>
            <a:r>
              <a:rPr lang="en-US"/>
              <a:t>Click to edit Master title style</a:t>
            </a:r>
            <a:endParaRPr lang="en-US" dirty="0"/>
          </a:p>
        </p:txBody>
      </p:sp>
      <p:sp>
        <p:nvSpPr>
          <p:cNvPr id="3" name="Content Placeholder 2"/>
          <p:cNvSpPr>
            <a:spLocks noGrp="1"/>
          </p:cNvSpPr>
          <p:nvPr>
            <p:ph idx="1"/>
          </p:nvPr>
        </p:nvSpPr>
        <p:spPr>
          <a:xfrm>
            <a:off x="365760" y="1188720"/>
            <a:ext cx="8412162" cy="5066606"/>
          </a:xfrm>
        </p:spPr>
        <p:txBody>
          <a:bodyPr>
            <a:noAutofit/>
          </a:bodyPr>
          <a:lstStyle>
            <a:lvl1pPr>
              <a:spcBef>
                <a:spcPts val="450"/>
              </a:spcBef>
              <a:defRPr sz="1500"/>
            </a:lvl1pPr>
            <a:lvl2pPr marL="471488" indent="-214313">
              <a:spcBef>
                <a:spcPts val="225"/>
              </a:spcBef>
              <a:defRPr sz="1350"/>
            </a:lvl2pPr>
            <a:lvl3pPr marL="642938" indent="-171450">
              <a:spcBef>
                <a:spcPts val="225"/>
              </a:spcBef>
              <a:buFont typeface="Wingdings" pitchFamily="2" charset="2"/>
              <a:buChar char=""/>
              <a:defRPr sz="1200"/>
            </a:lvl3pPr>
            <a:lvl4pPr marL="857250" indent="-171450">
              <a:spcBef>
                <a:spcPts val="225"/>
              </a:spcBef>
              <a:buFont typeface="Wingdings" pitchFamily="2" charset="2"/>
              <a:buChar char=""/>
              <a:defRPr sz="1050"/>
            </a:lvl4pPr>
            <a:lvl5pPr marL="1028700" indent="-171450">
              <a:spcBef>
                <a:spcPts val="225"/>
              </a:spcBef>
              <a:buFont typeface="Arial Narrow"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C68025-AEAF-40AE-AC49-509511B2A46C}" type="datetime1">
              <a:rPr lang="en-US" smtClean="0"/>
              <a:pPr/>
              <a:t>12/13/2018</a:t>
            </a:fld>
            <a:endParaRPr lang="en-US" dirty="0"/>
          </a:p>
        </p:txBody>
      </p:sp>
      <p:sp>
        <p:nvSpPr>
          <p:cNvPr id="8" name="Slide Number Placeholder 7"/>
          <p:cNvSpPr>
            <a:spLocks noGrp="1"/>
          </p:cNvSpPr>
          <p:nvPr>
            <p:ph type="sldNum" sz="quarter" idx="11"/>
          </p:nvPr>
        </p:nvSpPr>
        <p:spPr/>
        <p:txBody>
          <a:bodyPr/>
          <a:lstStyle/>
          <a:p>
            <a:fld id="{07C53C5D-26BE-4EEB-A1C2-7C18FF68AAE5}" type="slidenum">
              <a:rPr lang="en-US" smtClean="0"/>
              <a:pPr/>
              <a:t>‹#›</a:t>
            </a:fld>
            <a:endParaRPr lang="en-US"/>
          </a:p>
        </p:txBody>
      </p:sp>
      <p:sp>
        <p:nvSpPr>
          <p:cNvPr id="9" name="Footer Placeholder 8"/>
          <p:cNvSpPr>
            <a:spLocks noGrp="1"/>
          </p:cNvSpPr>
          <p:nvPr>
            <p:ph type="ftr" sz="quarter" idx="12"/>
          </p:nvPr>
        </p:nvSpPr>
        <p:spPr/>
        <p:txBody>
          <a:bodyPr/>
          <a:lstStyle/>
          <a:p>
            <a:r>
              <a:rPr lang="en-US"/>
              <a:t>LinQuest Proprietary Information</a:t>
            </a:r>
          </a:p>
        </p:txBody>
      </p:sp>
    </p:spTree>
    <p:extLst>
      <p:ext uri="{BB962C8B-B14F-4D97-AF65-F5344CB8AC3E}">
        <p14:creationId xmlns:p14="http://schemas.microsoft.com/office/powerpoint/2010/main" val="428444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914402" y="99754"/>
            <a:ext cx="7988530" cy="781396"/>
          </a:xfrm>
        </p:spPr>
        <p:txBody>
          <a:bodyPr>
            <a:normAutofit/>
          </a:bodyPr>
          <a:lstStyle>
            <a:lvl1pPr algn="r">
              <a:defRPr sz="2100" b="1"/>
            </a:lvl1pPr>
          </a:lstStyle>
          <a:p>
            <a:r>
              <a:rPr lang="en-US"/>
              <a:t>Click to edit Master title style</a:t>
            </a:r>
            <a:endParaRPr lang="en-US" dirty="0"/>
          </a:p>
        </p:txBody>
      </p:sp>
      <p:sp>
        <p:nvSpPr>
          <p:cNvPr id="3" name="Content Placeholder 2"/>
          <p:cNvSpPr>
            <a:spLocks noGrp="1"/>
          </p:cNvSpPr>
          <p:nvPr>
            <p:ph idx="1"/>
          </p:nvPr>
        </p:nvSpPr>
        <p:spPr>
          <a:xfrm>
            <a:off x="365760" y="1188720"/>
            <a:ext cx="8413750" cy="4339244"/>
          </a:xfrm>
        </p:spPr>
        <p:txBody>
          <a:bodyPr/>
          <a:lstStyle>
            <a:lvl1pPr>
              <a:spcBef>
                <a:spcPts val="450"/>
              </a:spcBef>
              <a:defRPr/>
            </a:lvl1pPr>
            <a:lvl2pPr marL="471488" indent="-214313">
              <a:defRPr/>
            </a:lvl2pPr>
            <a:lvl3pPr marL="642938" indent="-171450">
              <a:buFont typeface="Wingdings" pitchFamily="2" charset="2"/>
              <a:buChar char=""/>
              <a:defRPr/>
            </a:lvl3pPr>
            <a:lvl4pPr marL="814388" indent="-171450">
              <a:buFont typeface="Wingdings" pitchFamily="2" charset="2"/>
              <a:buChar char="ú"/>
              <a:defRPr/>
            </a:lvl4pPr>
            <a:lvl5pPr marL="985838" indent="-171450">
              <a:buFont typeface="Arial Narrow" pitchFamily="34" charset="0"/>
              <a:buChar cha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12BD7-F9EF-44B5-AFAD-7B2B29A98877}" type="datetime1">
              <a:rPr lang="en-US" smtClean="0"/>
              <a:pPr/>
              <a:t>12/13/2018</a:t>
            </a:fld>
            <a:endParaRPr lang="en-US" dirty="0"/>
          </a:p>
        </p:txBody>
      </p:sp>
      <p:sp>
        <p:nvSpPr>
          <p:cNvPr id="8" name="Slide Number Placeholder 7"/>
          <p:cNvSpPr>
            <a:spLocks noGrp="1"/>
          </p:cNvSpPr>
          <p:nvPr>
            <p:ph type="sldNum" sz="quarter" idx="11"/>
          </p:nvPr>
        </p:nvSpPr>
        <p:spPr/>
        <p:txBody>
          <a:bodyPr/>
          <a:lstStyle/>
          <a:p>
            <a:fld id="{07C53C5D-26BE-4EEB-A1C2-7C18FF68AAE5}" type="slidenum">
              <a:rPr lang="en-US" smtClean="0"/>
              <a:pPr/>
              <a:t>‹#›</a:t>
            </a:fld>
            <a:endParaRPr lang="en-US"/>
          </a:p>
        </p:txBody>
      </p:sp>
      <p:sp>
        <p:nvSpPr>
          <p:cNvPr id="9" name="Footer Placeholder 8"/>
          <p:cNvSpPr>
            <a:spLocks noGrp="1"/>
          </p:cNvSpPr>
          <p:nvPr>
            <p:ph type="ftr" sz="quarter" idx="12"/>
          </p:nvPr>
        </p:nvSpPr>
        <p:spPr/>
        <p:txBody>
          <a:bodyPr/>
          <a:lstStyle/>
          <a:p>
            <a:r>
              <a:rPr lang="en-US"/>
              <a:t>LinQuest Proprietary Information</a:t>
            </a:r>
          </a:p>
        </p:txBody>
      </p:sp>
      <p:sp>
        <p:nvSpPr>
          <p:cNvPr id="10" name="Rounded Rectangle 9"/>
          <p:cNvSpPr/>
          <p:nvPr userDrawn="1"/>
        </p:nvSpPr>
        <p:spPr>
          <a:xfrm>
            <a:off x="457201" y="5636029"/>
            <a:ext cx="8221287" cy="665020"/>
          </a:xfrm>
          <a:prstGeom prst="roundRect">
            <a:avLst>
              <a:gd name="adj" fmla="val 14832"/>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12"/>
          <p:cNvSpPr>
            <a:spLocks noGrp="1"/>
          </p:cNvSpPr>
          <p:nvPr>
            <p:ph type="body" sz="quarter" idx="13"/>
          </p:nvPr>
        </p:nvSpPr>
        <p:spPr>
          <a:xfrm>
            <a:off x="549275" y="5636029"/>
            <a:ext cx="7980363" cy="665020"/>
          </a:xfrm>
        </p:spPr>
        <p:txBody>
          <a:bodyPr anchor="ctr">
            <a:normAutofit/>
          </a:bodyPr>
          <a:lstStyle>
            <a:lvl1pPr marL="0" indent="0" algn="ctr">
              <a:lnSpc>
                <a:spcPct val="100000"/>
              </a:lnSpc>
              <a:buNone/>
              <a:defRPr sz="1500" b="0" i="1">
                <a:solidFill>
                  <a:srgbClr val="1E4164"/>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13279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7B59253E-432D-48EE-AB03-9F323E0BD15D}" type="datetime1">
              <a:rPr lang="en-US" smtClean="0"/>
              <a:pPr/>
              <a:t>12/13/2018</a:t>
            </a:fld>
            <a:endParaRPr lang="en-US"/>
          </a:p>
        </p:txBody>
      </p:sp>
      <p:sp>
        <p:nvSpPr>
          <p:cNvPr id="6" name="Footer Placeholder 5"/>
          <p:cNvSpPr>
            <a:spLocks noGrp="1"/>
          </p:cNvSpPr>
          <p:nvPr>
            <p:ph type="ftr" sz="quarter" idx="11"/>
          </p:nvPr>
        </p:nvSpPr>
        <p:spPr/>
        <p:txBody>
          <a:bodyPr/>
          <a:lstStyle/>
          <a:p>
            <a:r>
              <a:rPr lang="en-US"/>
              <a:t>LinQuest Proprietary Information</a:t>
            </a:r>
          </a:p>
        </p:txBody>
      </p:sp>
      <p:sp>
        <p:nvSpPr>
          <p:cNvPr id="7" name="Slide Number Placeholder 6"/>
          <p:cNvSpPr>
            <a:spLocks noGrp="1"/>
          </p:cNvSpPr>
          <p:nvPr>
            <p:ph type="sldNum" sz="quarter" idx="12"/>
          </p:nvPr>
        </p:nvSpPr>
        <p:spPr/>
        <p:txBody>
          <a:bodyPr/>
          <a:lstStyle/>
          <a:p>
            <a:fld id="{07C53C5D-26BE-4EEB-A1C2-7C18FF68AAE5}" type="slidenum">
              <a:rPr lang="en-US" smtClean="0"/>
              <a:pPr/>
              <a:t>‹#›</a:t>
            </a:fld>
            <a:endParaRPr lang="en-US"/>
          </a:p>
        </p:txBody>
      </p:sp>
      <p:sp>
        <p:nvSpPr>
          <p:cNvPr id="8" name="Content Placeholder 2"/>
          <p:cNvSpPr>
            <a:spLocks noGrp="1"/>
          </p:cNvSpPr>
          <p:nvPr>
            <p:ph sz="half" idx="1"/>
          </p:nvPr>
        </p:nvSpPr>
        <p:spPr>
          <a:xfrm>
            <a:off x="365761" y="1188721"/>
            <a:ext cx="4051190" cy="5116663"/>
          </a:xfrm>
        </p:spPr>
        <p:txBody>
          <a:bodyPr/>
          <a:lstStyle>
            <a:lvl1pPr>
              <a:defRPr sz="1350">
                <a:latin typeface="Arial" pitchFamily="34" charset="0"/>
                <a:cs typeface="Arial" pitchFamily="34" charset="0"/>
              </a:defRPr>
            </a:lvl1pPr>
            <a:lvl2pPr>
              <a:spcBef>
                <a:spcPts val="0"/>
              </a:spcBef>
              <a:defRPr sz="1200">
                <a:latin typeface="Arial Narrow" pitchFamily="34" charset="0"/>
              </a:defRPr>
            </a:lvl2pPr>
            <a:lvl3pPr>
              <a:spcBef>
                <a:spcPts val="0"/>
              </a:spcBef>
              <a:defRPr sz="1050">
                <a:latin typeface="Arial Narrow" pitchFamily="34" charset="0"/>
              </a:defRPr>
            </a:lvl3pPr>
            <a:lvl4pPr marL="814388" indent="-171450">
              <a:spcBef>
                <a:spcPts val="0"/>
              </a:spcBef>
              <a:defRPr sz="900">
                <a:latin typeface="Arial Narrow" pitchFamily="34" charset="0"/>
              </a:defRPr>
            </a:lvl4pPr>
            <a:lvl5pPr marL="985838" indent="-171450">
              <a:spcBef>
                <a:spcPts val="0"/>
              </a:spcBef>
              <a:defRPr sz="825">
                <a:latin typeface="Arial Narrow"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663438" y="1188721"/>
            <a:ext cx="4051190" cy="5116663"/>
          </a:xfrm>
        </p:spPr>
        <p:txBody>
          <a:bodyPr/>
          <a:lstStyle>
            <a:lvl1pPr>
              <a:defRPr sz="1350">
                <a:latin typeface="Arial" pitchFamily="34" charset="0"/>
                <a:cs typeface="Arial" pitchFamily="34" charset="0"/>
              </a:defRPr>
            </a:lvl1pPr>
            <a:lvl2pPr>
              <a:spcBef>
                <a:spcPts val="0"/>
              </a:spcBef>
              <a:defRPr sz="1200">
                <a:latin typeface="Arial Narrow" pitchFamily="34" charset="0"/>
              </a:defRPr>
            </a:lvl2pPr>
            <a:lvl3pPr>
              <a:spcBef>
                <a:spcPts val="0"/>
              </a:spcBef>
              <a:defRPr sz="1050">
                <a:latin typeface="Arial Narrow" pitchFamily="34" charset="0"/>
              </a:defRPr>
            </a:lvl3pPr>
            <a:lvl4pPr>
              <a:spcBef>
                <a:spcPts val="0"/>
              </a:spcBef>
              <a:defRPr sz="900">
                <a:latin typeface="Arial Narrow" pitchFamily="34" charset="0"/>
              </a:defRPr>
            </a:lvl4pPr>
            <a:lvl5pPr>
              <a:spcBef>
                <a:spcPts val="0"/>
              </a:spcBef>
              <a:defRPr sz="825">
                <a:latin typeface="Arial Narrow"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054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amp; Bumper">
    <p:spTree>
      <p:nvGrpSpPr>
        <p:cNvPr id="1" name=""/>
        <p:cNvGrpSpPr/>
        <p:nvPr/>
      </p:nvGrpSpPr>
      <p:grpSpPr>
        <a:xfrm>
          <a:off x="0" y="0"/>
          <a:ext cx="0" cy="0"/>
          <a:chOff x="0" y="0"/>
          <a:chExt cx="0" cy="0"/>
        </a:xfrm>
      </p:grpSpPr>
      <p:sp>
        <p:nvSpPr>
          <p:cNvPr id="10" name="Rounded Rectangle 9"/>
          <p:cNvSpPr/>
          <p:nvPr userDrawn="1"/>
        </p:nvSpPr>
        <p:spPr>
          <a:xfrm>
            <a:off x="457201" y="5636029"/>
            <a:ext cx="8221287" cy="665020"/>
          </a:xfrm>
          <a:prstGeom prst="roundRect">
            <a:avLst>
              <a:gd name="adj" fmla="val 14832"/>
            </a:avLst>
          </a:prstGeom>
          <a:solidFill>
            <a:srgbClr val="9BBEE1"/>
          </a:solidFill>
          <a:ln w="19050">
            <a:solidFill>
              <a:srgbClr val="1E4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lvl1pPr>
              <a:defRPr sz="2100"/>
            </a:lvl1pPr>
          </a:lstStyle>
          <a:p>
            <a:r>
              <a:rPr lang="en-US"/>
              <a:t>Click to edit Master title style</a:t>
            </a:r>
          </a:p>
        </p:txBody>
      </p:sp>
      <p:sp>
        <p:nvSpPr>
          <p:cNvPr id="5" name="Date Placeholder 4"/>
          <p:cNvSpPr>
            <a:spLocks noGrp="1"/>
          </p:cNvSpPr>
          <p:nvPr>
            <p:ph type="dt" sz="half" idx="10"/>
          </p:nvPr>
        </p:nvSpPr>
        <p:spPr/>
        <p:txBody>
          <a:bodyPr/>
          <a:lstStyle/>
          <a:p>
            <a:fld id="{674EF935-2DAA-4B16-948C-5ECF964D5349}" type="datetime1">
              <a:rPr lang="en-US" smtClean="0"/>
              <a:pPr/>
              <a:t>12/13/2018</a:t>
            </a:fld>
            <a:endParaRPr lang="en-US"/>
          </a:p>
        </p:txBody>
      </p:sp>
      <p:sp>
        <p:nvSpPr>
          <p:cNvPr id="6" name="Footer Placeholder 5"/>
          <p:cNvSpPr>
            <a:spLocks noGrp="1"/>
          </p:cNvSpPr>
          <p:nvPr>
            <p:ph type="ftr" sz="quarter" idx="11"/>
          </p:nvPr>
        </p:nvSpPr>
        <p:spPr/>
        <p:txBody>
          <a:bodyPr/>
          <a:lstStyle/>
          <a:p>
            <a:r>
              <a:rPr lang="en-US"/>
              <a:t>LinQuest Proprietary Information</a:t>
            </a:r>
          </a:p>
        </p:txBody>
      </p:sp>
      <p:sp>
        <p:nvSpPr>
          <p:cNvPr id="7" name="Slide Number Placeholder 6"/>
          <p:cNvSpPr>
            <a:spLocks noGrp="1"/>
          </p:cNvSpPr>
          <p:nvPr>
            <p:ph type="sldNum" sz="quarter" idx="12"/>
          </p:nvPr>
        </p:nvSpPr>
        <p:spPr/>
        <p:txBody>
          <a:bodyPr/>
          <a:lstStyle/>
          <a:p>
            <a:fld id="{07C53C5D-26BE-4EEB-A1C2-7C18FF68AAE5}" type="slidenum">
              <a:rPr lang="en-US" smtClean="0"/>
              <a:pPr/>
              <a:t>‹#›</a:t>
            </a:fld>
            <a:endParaRPr lang="en-US"/>
          </a:p>
        </p:txBody>
      </p:sp>
      <p:sp>
        <p:nvSpPr>
          <p:cNvPr id="9" name="Text Placeholder 12"/>
          <p:cNvSpPr>
            <a:spLocks noGrp="1"/>
          </p:cNvSpPr>
          <p:nvPr>
            <p:ph type="body" sz="quarter" idx="13"/>
          </p:nvPr>
        </p:nvSpPr>
        <p:spPr>
          <a:xfrm>
            <a:off x="573128" y="5636029"/>
            <a:ext cx="7980363" cy="665020"/>
          </a:xfrm>
        </p:spPr>
        <p:txBody>
          <a:bodyPr anchor="ctr">
            <a:normAutofit/>
          </a:bodyPr>
          <a:lstStyle>
            <a:lvl1pPr marL="0" indent="0" algn="ctr">
              <a:lnSpc>
                <a:spcPct val="100000"/>
              </a:lnSpc>
              <a:buNone/>
              <a:defRPr sz="1500" b="0" i="1">
                <a:solidFill>
                  <a:srgbClr val="1E4164"/>
                </a:solidFill>
                <a:latin typeface="Arial" pitchFamily="34" charset="0"/>
                <a:cs typeface="Arial" pitchFamily="34" charset="0"/>
              </a:defRPr>
            </a:lvl1pPr>
          </a:lstStyle>
          <a:p>
            <a:pPr lvl="0"/>
            <a:r>
              <a:rPr lang="en-US" dirty="0"/>
              <a:t>Click to edit Master text styles</a:t>
            </a:r>
          </a:p>
        </p:txBody>
      </p:sp>
      <p:sp>
        <p:nvSpPr>
          <p:cNvPr id="11" name="Content Placeholder 2"/>
          <p:cNvSpPr>
            <a:spLocks noGrp="1"/>
          </p:cNvSpPr>
          <p:nvPr>
            <p:ph sz="half" idx="1"/>
          </p:nvPr>
        </p:nvSpPr>
        <p:spPr>
          <a:xfrm>
            <a:off x="365761" y="1188720"/>
            <a:ext cx="4051190" cy="4321534"/>
          </a:xfrm>
        </p:spPr>
        <p:txBody>
          <a:bodyPr/>
          <a:lstStyle>
            <a:lvl1pPr>
              <a:defRPr sz="1350">
                <a:latin typeface="Arial" pitchFamily="34" charset="0"/>
                <a:cs typeface="Arial" pitchFamily="34" charset="0"/>
              </a:defRPr>
            </a:lvl1pPr>
            <a:lvl2pPr>
              <a:spcBef>
                <a:spcPts val="0"/>
              </a:spcBef>
              <a:defRPr sz="1200">
                <a:latin typeface="Arial Narrow" pitchFamily="34" charset="0"/>
              </a:defRPr>
            </a:lvl2pPr>
            <a:lvl3pPr>
              <a:spcBef>
                <a:spcPts val="0"/>
              </a:spcBef>
              <a:defRPr sz="1050">
                <a:latin typeface="Arial Narrow" pitchFamily="34" charset="0"/>
              </a:defRPr>
            </a:lvl3pPr>
            <a:lvl4pPr>
              <a:spcBef>
                <a:spcPts val="0"/>
              </a:spcBef>
              <a:defRPr sz="900">
                <a:latin typeface="Arial Narrow" pitchFamily="34" charset="0"/>
              </a:defRPr>
            </a:lvl4pPr>
            <a:lvl5pPr>
              <a:spcBef>
                <a:spcPts val="0"/>
              </a:spcBef>
              <a:defRPr sz="825">
                <a:latin typeface="Arial Narrow"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4663438" y="1188720"/>
            <a:ext cx="4051190" cy="4321534"/>
          </a:xfrm>
        </p:spPr>
        <p:txBody>
          <a:bodyPr/>
          <a:lstStyle>
            <a:lvl1pPr>
              <a:defRPr sz="1350">
                <a:latin typeface="Arial" pitchFamily="34" charset="0"/>
                <a:cs typeface="Arial" pitchFamily="34" charset="0"/>
              </a:defRPr>
            </a:lvl1pPr>
            <a:lvl2pPr>
              <a:spcBef>
                <a:spcPts val="0"/>
              </a:spcBef>
              <a:defRPr sz="1200">
                <a:latin typeface="Arial Narrow" pitchFamily="34" charset="0"/>
              </a:defRPr>
            </a:lvl2pPr>
            <a:lvl3pPr>
              <a:spcBef>
                <a:spcPts val="0"/>
              </a:spcBef>
              <a:defRPr sz="1050">
                <a:latin typeface="Arial Narrow" pitchFamily="34" charset="0"/>
              </a:defRPr>
            </a:lvl3pPr>
            <a:lvl4pPr>
              <a:spcBef>
                <a:spcPts val="0"/>
              </a:spcBef>
              <a:defRPr sz="900">
                <a:latin typeface="Arial Narrow" pitchFamily="34" charset="0"/>
              </a:defRPr>
            </a:lvl4pPr>
            <a:lvl5pPr>
              <a:spcBef>
                <a:spcPts val="0"/>
              </a:spcBef>
              <a:defRPr sz="825">
                <a:latin typeface="Arial Narrow"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74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6.jpe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charset="0"/>
              </a:defRPr>
            </a:lvl1pPr>
          </a:lstStyle>
          <a:p>
            <a:pPr algn="l">
              <a:defRPr/>
            </a:pPr>
            <a:fld id="{9EAFFA87-0800-4E1F-AE27-10D908D2A6EC}" type="datetime1">
              <a:rPr lang="en-US" smtClean="0">
                <a:ea typeface="MS PGothic" charset="0"/>
              </a:rPr>
              <a:pPr algn="l">
                <a:defRPr/>
              </a:pPr>
              <a:t>12/13/2018</a:t>
            </a:fld>
            <a:endParaRPr lang="en-US">
              <a:ea typeface="MS PGothic" charset="0"/>
            </a:endParaRPr>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Powerpoint Title would go here</a:t>
            </a:r>
          </a:p>
        </p:txBody>
      </p:sp>
      <p:sp>
        <p:nvSpPr>
          <p:cNvPr id="1030" name="Rectangle 6"/>
          <p:cNvSpPr>
            <a:spLocks noGrp="1" noChangeArrowheads="1"/>
          </p:cNvSpPr>
          <p:nvPr>
            <p:ph type="sldNum" sz="quarter" idx="4"/>
          </p:nvPr>
        </p:nvSpPr>
        <p:spPr bwMode="auto">
          <a:xfrm>
            <a:off x="8705850" y="6534875"/>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600" b="1">
                <a:solidFill>
                  <a:srgbClr val="000000"/>
                </a:solidFill>
                <a:latin typeface="Arial" charset="0"/>
              </a:defRPr>
            </a:lvl1pPr>
          </a:lstStyle>
          <a:p>
            <a:pPr algn="l">
              <a:defRPr/>
            </a:pPr>
            <a:fld id="{90D5DC72-500F-DF46-AB8E-F8454716589B}" type="slidenum">
              <a:rPr lang="en-US" smtClean="0">
                <a:ea typeface="MS PGothic" charset="0"/>
              </a:rPr>
              <a:pPr algn="l">
                <a:defRPr/>
              </a:pPr>
              <a:t>‹#›</a:t>
            </a:fld>
            <a:endParaRPr lang="en-US" sz="3600">
              <a:latin typeface="Myriad Pro" charset="0"/>
              <a:ea typeface="MS PGothic" charset="0"/>
            </a:endParaRPr>
          </a:p>
        </p:txBody>
      </p:sp>
      <p:pic>
        <p:nvPicPr>
          <p:cNvPr id="1032" name="Picture 24" descr="IEEE_whit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834959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6" r:id="rId3"/>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MS PGothic" charset="0"/>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MS PGothic" charset="0"/>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MS PGothic" charset="0"/>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MS PGothic" charset="0"/>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1188720"/>
            <a:ext cx="8229600" cy="50666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2734"/>
            <a:ext cx="2133600" cy="365125"/>
          </a:xfrm>
          <a:prstGeom prst="rect">
            <a:avLst/>
          </a:prstGeom>
        </p:spPr>
        <p:txBody>
          <a:bodyPr vert="horz" lIns="91440" tIns="45720" rIns="91440" bIns="45720" rtlCol="0" anchor="ctr"/>
          <a:lstStyle>
            <a:lvl1pPr algn="l">
              <a:defRPr sz="900">
                <a:solidFill>
                  <a:srgbClr val="FFFFFF"/>
                </a:solidFill>
                <a:latin typeface="Calibri" pitchFamily="34" charset="0"/>
              </a:defRPr>
            </a:lvl1pPr>
          </a:lstStyle>
          <a:p>
            <a:fld id="{83F9EC7F-5BA2-48F3-A474-A627B8054D63}" type="datetime1">
              <a:rPr lang="en-US" smtClean="0"/>
              <a:pPr/>
              <a:t>12/13/2018</a:t>
            </a:fld>
            <a:endParaRPr lang="en-US" dirty="0"/>
          </a:p>
        </p:txBody>
      </p:sp>
      <p:sp>
        <p:nvSpPr>
          <p:cNvPr id="5" name="Footer Placeholder 4"/>
          <p:cNvSpPr>
            <a:spLocks noGrp="1"/>
          </p:cNvSpPr>
          <p:nvPr>
            <p:ph type="ftr" sz="quarter" idx="3"/>
          </p:nvPr>
        </p:nvSpPr>
        <p:spPr>
          <a:xfrm>
            <a:off x="3124200" y="6472734"/>
            <a:ext cx="2895600" cy="365125"/>
          </a:xfrm>
          <a:prstGeom prst="rect">
            <a:avLst/>
          </a:prstGeom>
        </p:spPr>
        <p:txBody>
          <a:bodyPr vert="horz" lIns="91440" tIns="45720" rIns="91440" bIns="45720" rtlCol="0" anchor="ctr"/>
          <a:lstStyle>
            <a:lvl1pPr algn="ctr">
              <a:defRPr sz="900">
                <a:solidFill>
                  <a:srgbClr val="FFFFFF"/>
                </a:solidFill>
                <a:latin typeface="Calibri" pitchFamily="34" charset="0"/>
              </a:defRPr>
            </a:lvl1pPr>
          </a:lstStyle>
          <a:p>
            <a:r>
              <a:rPr lang="en-US"/>
              <a:t>LinQuest Proprietary Information</a:t>
            </a:r>
            <a:endParaRPr lang="en-US" dirty="0"/>
          </a:p>
        </p:txBody>
      </p:sp>
      <p:sp>
        <p:nvSpPr>
          <p:cNvPr id="6" name="Slide Number Placeholder 5"/>
          <p:cNvSpPr>
            <a:spLocks noGrp="1"/>
          </p:cNvSpPr>
          <p:nvPr>
            <p:ph type="sldNum" sz="quarter" idx="4"/>
          </p:nvPr>
        </p:nvSpPr>
        <p:spPr>
          <a:xfrm>
            <a:off x="6553200" y="6472734"/>
            <a:ext cx="2133600" cy="365125"/>
          </a:xfrm>
          <a:prstGeom prst="rect">
            <a:avLst/>
          </a:prstGeom>
        </p:spPr>
        <p:txBody>
          <a:bodyPr vert="horz" lIns="91440" tIns="45720" rIns="91440" bIns="45720" rtlCol="0" anchor="ctr"/>
          <a:lstStyle>
            <a:lvl1pPr algn="r">
              <a:defRPr sz="900">
                <a:solidFill>
                  <a:srgbClr val="FFFFFF"/>
                </a:solidFill>
                <a:latin typeface="Calibri" pitchFamily="34" charset="0"/>
              </a:defRPr>
            </a:lvl1pPr>
          </a:lstStyle>
          <a:p>
            <a:fld id="{07C53C5D-26BE-4EEB-A1C2-7C18FF68AAE5}" type="slidenum">
              <a:rPr lang="en-US" smtClean="0"/>
              <a:pPr/>
              <a:t>‹#›</a:t>
            </a:fld>
            <a:endParaRPr lang="en-US"/>
          </a:p>
        </p:txBody>
      </p:sp>
      <p:sp>
        <p:nvSpPr>
          <p:cNvPr id="2" name="Title Placeholder 1"/>
          <p:cNvSpPr>
            <a:spLocks noGrp="1"/>
          </p:cNvSpPr>
          <p:nvPr>
            <p:ph type="title"/>
          </p:nvPr>
        </p:nvSpPr>
        <p:spPr>
          <a:xfrm>
            <a:off x="1778924" y="99754"/>
            <a:ext cx="7132320" cy="7813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9" name="Line 7"/>
          <p:cNvSpPr>
            <a:spLocks noChangeShapeType="1"/>
          </p:cNvSpPr>
          <p:nvPr/>
        </p:nvSpPr>
        <p:spPr bwMode="auto">
          <a:xfrm>
            <a:off x="0" y="6486525"/>
            <a:ext cx="9144000" cy="0"/>
          </a:xfrm>
          <a:prstGeom prst="line">
            <a:avLst/>
          </a:prstGeom>
          <a:noFill/>
          <a:ln w="28575">
            <a:solidFill>
              <a:srgbClr val="BF311A"/>
            </a:solidFill>
            <a:round/>
            <a:headEnd/>
            <a:tailEnd/>
          </a:ln>
          <a:effectLst/>
        </p:spPr>
        <p:txBody>
          <a:bodyPr/>
          <a:lstStyle/>
          <a:p>
            <a:pPr>
              <a:defRPr/>
            </a:pPr>
            <a:endParaRPr lang="en-US" sz="100" dirty="0"/>
          </a:p>
        </p:txBody>
      </p:sp>
    </p:spTree>
    <p:extLst>
      <p:ext uri="{BB962C8B-B14F-4D97-AF65-F5344CB8AC3E}">
        <p14:creationId xmlns:p14="http://schemas.microsoft.com/office/powerpoint/2010/main" val="3113432162"/>
      </p:ext>
    </p:extLst>
  </p:cSld>
  <p:clrMap bg1="lt1" tx1="dk1" bg2="lt2" tx2="dk2" accent1="accent1" accent2="accent2" accent3="accent3" accent4="accent4" accent5="accent5" accent6="accent6" hlink="hlink" folHlink="folHlink"/>
  <p:sldLayoutIdLst>
    <p:sldLayoutId id="2147483905" r:id="rId1"/>
  </p:sldLayoutIdLst>
  <p:hf hdr="0"/>
  <p:txStyles>
    <p:titleStyle>
      <a:lvl1pPr algn="r" defTabSz="685800" rtl="0" eaLnBrk="1" latinLnBrk="0" hangingPunct="1">
        <a:spcBef>
          <a:spcPct val="0"/>
        </a:spcBef>
        <a:buNone/>
        <a:defRPr sz="2100" b="1" kern="1200">
          <a:solidFill>
            <a:schemeClr val="tx1"/>
          </a:solidFill>
          <a:latin typeface="Arial" pitchFamily="34" charset="0"/>
          <a:ea typeface="+mj-ea"/>
          <a:cs typeface="Arial" pitchFamily="34" charset="0"/>
        </a:defRPr>
      </a:lvl1pPr>
    </p:titleStyle>
    <p:body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14388" indent="-171450" algn="l" defTabSz="685800" rtl="0" eaLnBrk="1" latinLnBrk="0" hangingPunct="1">
        <a:spcBef>
          <a:spcPts val="225"/>
        </a:spcBef>
        <a:buClr>
          <a:srgbClr val="BF311A"/>
        </a:buClr>
        <a:buFont typeface="Wingdings" pitchFamily="2" charset="2"/>
        <a:buChar char="ú"/>
        <a:defRPr sz="1050" kern="1200">
          <a:solidFill>
            <a:schemeClr val="tx1"/>
          </a:solidFill>
          <a:latin typeface="Arial Narrow" pitchFamily="34" charset="0"/>
          <a:ea typeface="+mn-ea"/>
          <a:cs typeface="+mn-cs"/>
        </a:defRPr>
      </a:lvl4pPr>
      <a:lvl5pPr marL="985838"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59"/>
            <a:ext cx="9143999" cy="914285"/>
          </a:xfrm>
          <a:prstGeom prst="rect">
            <a:avLst/>
          </a:prstGeom>
        </p:spPr>
      </p:pic>
      <p:sp>
        <p:nvSpPr>
          <p:cNvPr id="12" name="Line 7"/>
          <p:cNvSpPr>
            <a:spLocks noChangeShapeType="1"/>
          </p:cNvSpPr>
          <p:nvPr/>
        </p:nvSpPr>
        <p:spPr bwMode="auto">
          <a:xfrm>
            <a:off x="0" y="6486525"/>
            <a:ext cx="9144000" cy="0"/>
          </a:xfrm>
          <a:prstGeom prst="line">
            <a:avLst/>
          </a:prstGeom>
          <a:noFill/>
          <a:ln w="28575">
            <a:solidFill>
              <a:srgbClr val="BF311A"/>
            </a:solidFill>
            <a:round/>
            <a:headEnd/>
            <a:tailEnd/>
          </a:ln>
          <a:effectLst/>
        </p:spPr>
        <p:txBody>
          <a:bodyPr/>
          <a:lstStyle/>
          <a:p>
            <a:pPr>
              <a:defRPr/>
            </a:pPr>
            <a:endParaRPr lang="en-US" sz="100" dirty="0"/>
          </a:p>
        </p:txBody>
      </p:sp>
      <p:sp>
        <p:nvSpPr>
          <p:cNvPr id="3" name="Text Placeholder 2"/>
          <p:cNvSpPr>
            <a:spLocks noGrp="1"/>
          </p:cNvSpPr>
          <p:nvPr>
            <p:ph type="body" idx="1"/>
          </p:nvPr>
        </p:nvSpPr>
        <p:spPr>
          <a:xfrm>
            <a:off x="365760" y="1188720"/>
            <a:ext cx="8229600" cy="50666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2734"/>
            <a:ext cx="2133600" cy="365125"/>
          </a:xfrm>
          <a:prstGeom prst="rect">
            <a:avLst/>
          </a:prstGeom>
        </p:spPr>
        <p:txBody>
          <a:bodyPr vert="horz" lIns="91440" tIns="45720" rIns="91440" bIns="45720" rtlCol="0" anchor="ctr"/>
          <a:lstStyle>
            <a:lvl1pPr algn="l">
              <a:defRPr sz="900">
                <a:solidFill>
                  <a:srgbClr val="FFFFFF"/>
                </a:solidFill>
                <a:latin typeface="Calibri" pitchFamily="34" charset="0"/>
              </a:defRPr>
            </a:lvl1pPr>
          </a:lstStyle>
          <a:p>
            <a:fld id="{45A49F2F-8AAC-4A49-B9CF-BD69552F8936}" type="datetime1">
              <a:rPr lang="en-US" smtClean="0"/>
              <a:pPr/>
              <a:t>12/13/2018</a:t>
            </a:fld>
            <a:endParaRPr lang="en-US" dirty="0"/>
          </a:p>
        </p:txBody>
      </p:sp>
      <p:sp>
        <p:nvSpPr>
          <p:cNvPr id="5" name="Footer Placeholder 4"/>
          <p:cNvSpPr>
            <a:spLocks noGrp="1"/>
          </p:cNvSpPr>
          <p:nvPr>
            <p:ph type="ftr" sz="quarter" idx="3"/>
          </p:nvPr>
        </p:nvSpPr>
        <p:spPr>
          <a:xfrm>
            <a:off x="3124200" y="6472734"/>
            <a:ext cx="2895600" cy="365125"/>
          </a:xfrm>
          <a:prstGeom prst="rect">
            <a:avLst/>
          </a:prstGeom>
        </p:spPr>
        <p:txBody>
          <a:bodyPr vert="horz" lIns="91440" tIns="45720" rIns="91440" bIns="45720" rtlCol="0" anchor="ctr"/>
          <a:lstStyle>
            <a:lvl1pPr algn="ctr">
              <a:defRPr sz="900">
                <a:solidFill>
                  <a:srgbClr val="FFFFFF"/>
                </a:solidFill>
                <a:latin typeface="Calibri" pitchFamily="34" charset="0"/>
              </a:defRPr>
            </a:lvl1pPr>
          </a:lstStyle>
          <a:p>
            <a:r>
              <a:rPr lang="en-US"/>
              <a:t>LinQuest Proprietary Information</a:t>
            </a:r>
            <a:endParaRPr lang="en-US" dirty="0"/>
          </a:p>
        </p:txBody>
      </p:sp>
      <p:sp>
        <p:nvSpPr>
          <p:cNvPr id="6" name="Slide Number Placeholder 5"/>
          <p:cNvSpPr>
            <a:spLocks noGrp="1"/>
          </p:cNvSpPr>
          <p:nvPr>
            <p:ph type="sldNum" sz="quarter" idx="4"/>
          </p:nvPr>
        </p:nvSpPr>
        <p:spPr>
          <a:xfrm>
            <a:off x="6553200" y="6472734"/>
            <a:ext cx="2133600" cy="365125"/>
          </a:xfrm>
          <a:prstGeom prst="rect">
            <a:avLst/>
          </a:prstGeom>
        </p:spPr>
        <p:txBody>
          <a:bodyPr vert="horz" lIns="91440" tIns="45720" rIns="91440" bIns="45720" rtlCol="0" anchor="ctr"/>
          <a:lstStyle>
            <a:lvl1pPr algn="r">
              <a:defRPr sz="900">
                <a:solidFill>
                  <a:srgbClr val="FFFFFF"/>
                </a:solidFill>
                <a:latin typeface="Calibri" pitchFamily="34" charset="0"/>
              </a:defRPr>
            </a:lvl1pPr>
          </a:lstStyle>
          <a:p>
            <a:fld id="{07C53C5D-26BE-4EEB-A1C2-7C18FF68AAE5}" type="slidenum">
              <a:rPr lang="en-US" smtClean="0"/>
              <a:pPr/>
              <a:t>‹#›</a:t>
            </a:fld>
            <a:endParaRPr lang="en-US"/>
          </a:p>
        </p:txBody>
      </p:sp>
      <p:sp>
        <p:nvSpPr>
          <p:cNvPr id="8" name="Line 7"/>
          <p:cNvSpPr>
            <a:spLocks noChangeShapeType="1"/>
          </p:cNvSpPr>
          <p:nvPr/>
        </p:nvSpPr>
        <p:spPr bwMode="auto">
          <a:xfrm>
            <a:off x="0" y="915092"/>
            <a:ext cx="9144000" cy="0"/>
          </a:xfrm>
          <a:prstGeom prst="line">
            <a:avLst/>
          </a:prstGeom>
          <a:noFill/>
          <a:ln w="28575">
            <a:solidFill>
              <a:srgbClr val="BF311A"/>
            </a:solidFill>
            <a:round/>
            <a:headEnd/>
            <a:tailEnd/>
          </a:ln>
          <a:effectLst/>
        </p:spPr>
        <p:txBody>
          <a:bodyPr/>
          <a:lstStyle/>
          <a:p>
            <a:pPr>
              <a:defRPr/>
            </a:pPr>
            <a:endParaRPr lang="en-US" sz="1350" dirty="0"/>
          </a:p>
        </p:txBody>
      </p:sp>
      <p:sp>
        <p:nvSpPr>
          <p:cNvPr id="2" name="Title Placeholder 1"/>
          <p:cNvSpPr>
            <a:spLocks noGrp="1"/>
          </p:cNvSpPr>
          <p:nvPr>
            <p:ph type="title"/>
          </p:nvPr>
        </p:nvSpPr>
        <p:spPr>
          <a:xfrm>
            <a:off x="904876" y="99754"/>
            <a:ext cx="8006369" cy="78139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3986557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27" r:id="rId10"/>
    <p:sldLayoutId id="2147483928" r:id="rId11"/>
  </p:sldLayoutIdLst>
  <p:hf hdr="0"/>
  <p:txStyles>
    <p:titleStyle>
      <a:lvl1pPr algn="r" defTabSz="685800" rtl="0" eaLnBrk="1" latinLnBrk="0" hangingPunct="1">
        <a:spcBef>
          <a:spcPct val="0"/>
        </a:spcBef>
        <a:buNone/>
        <a:defRPr sz="2100" b="1" kern="1200">
          <a:solidFill>
            <a:schemeClr val="tx1"/>
          </a:solidFill>
          <a:latin typeface="Arial" pitchFamily="34" charset="0"/>
          <a:ea typeface="+mj-ea"/>
          <a:cs typeface="Arial" pitchFamily="34" charset="0"/>
        </a:defRPr>
      </a:lvl1pPr>
    </p:titleStyle>
    <p:body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14388" indent="-171450" algn="l" defTabSz="685800" rtl="0" eaLnBrk="1" latinLnBrk="0" hangingPunct="1">
        <a:spcBef>
          <a:spcPts val="225"/>
        </a:spcBef>
        <a:buClr>
          <a:srgbClr val="BF311A"/>
        </a:buClr>
        <a:buFont typeface="Wingdings" pitchFamily="2" charset="2"/>
        <a:buChar char="ú"/>
        <a:defRPr sz="1050" kern="1200">
          <a:solidFill>
            <a:schemeClr val="tx1"/>
          </a:solidFill>
          <a:latin typeface="Arial Narrow" pitchFamily="34" charset="0"/>
          <a:ea typeface="+mn-ea"/>
          <a:cs typeface="+mn-cs"/>
        </a:defRPr>
      </a:lvl4pPr>
      <a:lvl5pPr marL="985838"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pic>
        <p:nvPicPr>
          <p:cNvPr id="21" name="Picture 20" descr="lqBanner02.jpg"/>
          <p:cNvPicPr>
            <a:picLocks noChangeAspect="1"/>
          </p:cNvPicPr>
          <p:nvPr/>
        </p:nvPicPr>
        <p:blipFill>
          <a:blip r:embed="rId12" cstate="print"/>
          <a:stretch>
            <a:fillRect/>
          </a:stretch>
        </p:blipFill>
        <p:spPr>
          <a:xfrm>
            <a:off x="0" y="0"/>
            <a:ext cx="9144000" cy="914400"/>
          </a:xfrm>
          <a:prstGeom prst="rect">
            <a:avLst/>
          </a:prstGeom>
        </p:spPr>
      </p:pic>
      <p:sp>
        <p:nvSpPr>
          <p:cNvPr id="12" name="Line 7"/>
          <p:cNvSpPr>
            <a:spLocks noChangeShapeType="1"/>
          </p:cNvSpPr>
          <p:nvPr/>
        </p:nvSpPr>
        <p:spPr bwMode="auto">
          <a:xfrm>
            <a:off x="0" y="6486525"/>
            <a:ext cx="9144000" cy="0"/>
          </a:xfrm>
          <a:prstGeom prst="line">
            <a:avLst/>
          </a:prstGeom>
          <a:noFill/>
          <a:ln w="28575">
            <a:solidFill>
              <a:srgbClr val="BF311A"/>
            </a:solidFill>
            <a:round/>
            <a:headEnd/>
            <a:tailEnd/>
          </a:ln>
          <a:effectLst/>
        </p:spPr>
        <p:txBody>
          <a:bodyPr/>
          <a:lstStyle/>
          <a:p>
            <a:pPr>
              <a:defRPr/>
            </a:pPr>
            <a:endParaRPr lang="en-US" sz="100" dirty="0"/>
          </a:p>
        </p:txBody>
      </p:sp>
      <p:sp>
        <p:nvSpPr>
          <p:cNvPr id="3" name="Text Placeholder 2"/>
          <p:cNvSpPr>
            <a:spLocks noGrp="1"/>
          </p:cNvSpPr>
          <p:nvPr>
            <p:ph type="body" idx="1"/>
          </p:nvPr>
        </p:nvSpPr>
        <p:spPr>
          <a:xfrm>
            <a:off x="365760" y="1188720"/>
            <a:ext cx="8229600" cy="50666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2732"/>
            <a:ext cx="2133600" cy="365125"/>
          </a:xfrm>
          <a:prstGeom prst="rect">
            <a:avLst/>
          </a:prstGeom>
        </p:spPr>
        <p:txBody>
          <a:bodyPr vert="horz" lIns="91440" tIns="45720" rIns="91440" bIns="45720" rtlCol="0" anchor="ctr"/>
          <a:lstStyle>
            <a:lvl1pPr algn="l">
              <a:defRPr sz="1200">
                <a:solidFill>
                  <a:srgbClr val="FFFFFF"/>
                </a:solidFill>
              </a:defRPr>
            </a:lvl1pPr>
          </a:lstStyle>
          <a:p>
            <a:r>
              <a:rPr lang="en-US"/>
              <a:t>3 Apr 2012</a:t>
            </a:r>
            <a:endParaRPr lang="en-US" dirty="0"/>
          </a:p>
        </p:txBody>
      </p:sp>
      <p:sp>
        <p:nvSpPr>
          <p:cNvPr id="5" name="Footer Placeholder 4"/>
          <p:cNvSpPr>
            <a:spLocks noGrp="1"/>
          </p:cNvSpPr>
          <p:nvPr>
            <p:ph type="ftr" sz="quarter" idx="3"/>
          </p:nvPr>
        </p:nvSpPr>
        <p:spPr>
          <a:xfrm>
            <a:off x="3124200" y="6472732"/>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a:t>SET / MEESE Overview</a:t>
            </a:r>
            <a:endParaRPr lang="en-US" dirty="0"/>
          </a:p>
        </p:txBody>
      </p:sp>
      <p:sp>
        <p:nvSpPr>
          <p:cNvPr id="6" name="Slide Number Placeholder 5"/>
          <p:cNvSpPr>
            <a:spLocks noGrp="1"/>
          </p:cNvSpPr>
          <p:nvPr>
            <p:ph type="sldNum" sz="quarter" idx="4"/>
          </p:nvPr>
        </p:nvSpPr>
        <p:spPr>
          <a:xfrm>
            <a:off x="6553200" y="6472732"/>
            <a:ext cx="2133600" cy="365125"/>
          </a:xfrm>
          <a:prstGeom prst="rect">
            <a:avLst/>
          </a:prstGeom>
        </p:spPr>
        <p:txBody>
          <a:bodyPr vert="horz" lIns="91440" tIns="45720" rIns="91440" bIns="45720" rtlCol="0" anchor="ctr"/>
          <a:lstStyle>
            <a:lvl1pPr algn="r">
              <a:defRPr sz="1200">
                <a:solidFill>
                  <a:srgbClr val="FFFFFF"/>
                </a:solidFill>
              </a:defRPr>
            </a:lvl1pPr>
          </a:lstStyle>
          <a:p>
            <a:fld id="{07C53C5D-26BE-4EEB-A1C2-7C18FF68AAE5}" type="slidenum">
              <a:rPr lang="en-US" smtClean="0"/>
              <a:pPr/>
              <a:t>‹#›</a:t>
            </a:fld>
            <a:endParaRPr lang="en-US"/>
          </a:p>
        </p:txBody>
      </p:sp>
      <p:sp>
        <p:nvSpPr>
          <p:cNvPr id="8" name="Line 7"/>
          <p:cNvSpPr>
            <a:spLocks noChangeShapeType="1"/>
          </p:cNvSpPr>
          <p:nvPr/>
        </p:nvSpPr>
        <p:spPr bwMode="auto">
          <a:xfrm>
            <a:off x="0" y="915092"/>
            <a:ext cx="9144000" cy="0"/>
          </a:xfrm>
          <a:prstGeom prst="line">
            <a:avLst/>
          </a:prstGeom>
          <a:noFill/>
          <a:ln w="28575">
            <a:solidFill>
              <a:srgbClr val="BF311A"/>
            </a:solidFill>
            <a:round/>
            <a:headEnd/>
            <a:tailEnd/>
          </a:ln>
          <a:effectLst/>
        </p:spPr>
        <p:txBody>
          <a:bodyPr/>
          <a:lstStyle/>
          <a:p>
            <a:pPr>
              <a:defRPr/>
            </a:pPr>
            <a:endParaRPr lang="en-US" dirty="0"/>
          </a:p>
        </p:txBody>
      </p:sp>
      <p:sp>
        <p:nvSpPr>
          <p:cNvPr id="2" name="Title Placeholder 1"/>
          <p:cNvSpPr>
            <a:spLocks noGrp="1"/>
          </p:cNvSpPr>
          <p:nvPr>
            <p:ph type="title"/>
          </p:nvPr>
        </p:nvSpPr>
        <p:spPr>
          <a:xfrm>
            <a:off x="1778924" y="99754"/>
            <a:ext cx="7132320" cy="78139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8801279"/>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Lst>
  <p:hf hdr="0"/>
  <p:txStyles>
    <p:titleStyle>
      <a:lvl1pPr algn="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600"/>
        </a:spcBef>
        <a:buClr>
          <a:srgbClr val="BF311A"/>
        </a:buClr>
        <a:buSzPct val="95000"/>
        <a:buFont typeface="Webdings" pitchFamily="18" charset="2"/>
        <a:buChar char=""/>
        <a:defRPr sz="2000" kern="1200">
          <a:solidFill>
            <a:schemeClr val="tx1"/>
          </a:solidFill>
          <a:latin typeface="Arial" pitchFamily="34" charset="0"/>
          <a:ea typeface="+mn-ea"/>
          <a:cs typeface="Arial" pitchFamily="34" charset="0"/>
        </a:defRPr>
      </a:lvl1pPr>
      <a:lvl2pPr marL="628650" indent="-285750" algn="l" defTabSz="914400" rtl="0" eaLnBrk="1" latinLnBrk="0" hangingPunct="1">
        <a:spcBef>
          <a:spcPts val="300"/>
        </a:spcBef>
        <a:buClr>
          <a:srgbClr val="BF311A"/>
        </a:buClr>
        <a:buSzPct val="90000"/>
        <a:buFont typeface="Wingdings" pitchFamily="2" charset="2"/>
        <a:buChar char="§"/>
        <a:defRPr sz="1800" kern="1200">
          <a:solidFill>
            <a:schemeClr val="tx1"/>
          </a:solidFill>
          <a:latin typeface="Arial Narrow" pitchFamily="34" charset="0"/>
          <a:ea typeface="+mn-ea"/>
          <a:cs typeface="+mn-cs"/>
        </a:defRPr>
      </a:lvl2pPr>
      <a:lvl3pPr marL="857250" indent="-228600" algn="l" defTabSz="914400" rtl="0" eaLnBrk="1" latinLnBrk="0" hangingPunct="1">
        <a:spcBef>
          <a:spcPts val="300"/>
        </a:spcBef>
        <a:buClr>
          <a:srgbClr val="BF311A"/>
        </a:buClr>
        <a:buSzPct val="90000"/>
        <a:buFont typeface="Wingdings" pitchFamily="2" charset="2"/>
        <a:buChar char=""/>
        <a:defRPr sz="1600" kern="1200">
          <a:solidFill>
            <a:schemeClr val="tx1"/>
          </a:solidFill>
          <a:latin typeface="Arial Narrow" pitchFamily="34" charset="0"/>
          <a:ea typeface="+mn-ea"/>
          <a:cs typeface="+mn-cs"/>
        </a:defRPr>
      </a:lvl3pPr>
      <a:lvl4pPr marL="1085850" indent="-228600" algn="l" defTabSz="914400" rtl="0" eaLnBrk="1" latinLnBrk="0" hangingPunct="1">
        <a:spcBef>
          <a:spcPts val="300"/>
        </a:spcBef>
        <a:buClr>
          <a:srgbClr val="BF311A"/>
        </a:buClr>
        <a:buFont typeface="Wingdings" pitchFamily="2" charset="2"/>
        <a:buChar char="ú"/>
        <a:defRPr sz="1400" kern="1200">
          <a:solidFill>
            <a:schemeClr val="tx1"/>
          </a:solidFill>
          <a:latin typeface="Arial Narrow" pitchFamily="34" charset="0"/>
          <a:ea typeface="+mn-ea"/>
          <a:cs typeface="+mn-cs"/>
        </a:defRPr>
      </a:lvl4pPr>
      <a:lvl5pPr marL="1314450" indent="-228600" algn="l" defTabSz="914400" rtl="0" eaLnBrk="1" latinLnBrk="0" hangingPunct="1">
        <a:spcBef>
          <a:spcPts val="300"/>
        </a:spcBef>
        <a:buClr>
          <a:srgbClr val="BF311A"/>
        </a:buClr>
        <a:buSzPct val="90000"/>
        <a:buFont typeface="Arial Narrow" pitchFamily="34" charset="0"/>
        <a:buChar char="–"/>
        <a:defRPr sz="12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emf"/><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 Id="rId5" Type="http://schemas.openxmlformats.org/officeDocument/2006/relationships/image" Target="../media/image35.emf"/><Relationship Id="rId4" Type="http://schemas.openxmlformats.org/officeDocument/2006/relationships/image" Target="../media/image34.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aws.amazon.com/training/learning-paths/machine-learning/?tag=zdnet-vig-20" TargetMode="External"/><Relationship Id="rId2" Type="http://schemas.openxmlformats.org/officeDocument/2006/relationships/hyperlink" Target="https://blogs.microsoft.com/ai/microsoft-releases-cntk-its-open-source-deep-learning-toolkit-on-github/#sm.000008k0wuiqi5fedv9smfnn85lc9"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3" y="698048"/>
            <a:ext cx="8181975" cy="1494258"/>
          </a:xfrm>
        </p:spPr>
        <p:txBody>
          <a:bodyPr>
            <a:normAutofit/>
          </a:bodyPr>
          <a:lstStyle/>
          <a:p>
            <a:pPr algn="ctr"/>
            <a:r>
              <a:rPr lang="en-US" dirty="0">
                <a:solidFill>
                  <a:srgbClr val="B5CFE9"/>
                </a:solidFill>
              </a:rPr>
              <a:t>Artificial Neural Networks (ANNs)</a:t>
            </a:r>
            <a:br>
              <a:rPr lang="en-US" dirty="0">
                <a:solidFill>
                  <a:srgbClr val="B5CFE9"/>
                </a:solidFill>
              </a:rPr>
            </a:br>
            <a:r>
              <a:rPr lang="en-US" dirty="0"/>
              <a:t>&amp;</a:t>
            </a:r>
            <a:r>
              <a:rPr lang="en-US" dirty="0">
                <a:solidFill>
                  <a:srgbClr val="B5CFE9"/>
                </a:solidFill>
              </a:rPr>
              <a:t/>
            </a:r>
            <a:br>
              <a:rPr lang="en-US" dirty="0">
                <a:solidFill>
                  <a:srgbClr val="B5CFE9"/>
                </a:solidFill>
              </a:rPr>
            </a:br>
            <a:r>
              <a:rPr lang="en-US" dirty="0"/>
              <a:t>Machine Learning</a:t>
            </a:r>
            <a:endParaRPr lang="en-US" dirty="0">
              <a:solidFill>
                <a:srgbClr val="B5CFE9"/>
              </a:solidFill>
            </a:endParaRPr>
          </a:p>
        </p:txBody>
      </p:sp>
      <p:sp>
        <p:nvSpPr>
          <p:cNvPr id="10" name="Subtitle 9"/>
          <p:cNvSpPr>
            <a:spLocks noGrp="1"/>
          </p:cNvSpPr>
          <p:nvPr>
            <p:ph type="subTitle" idx="1"/>
          </p:nvPr>
        </p:nvSpPr>
        <p:spPr>
          <a:xfrm>
            <a:off x="2351003" y="2636068"/>
            <a:ext cx="5323791" cy="1266307"/>
          </a:xfrm>
        </p:spPr>
        <p:txBody>
          <a:bodyPr>
            <a:normAutofit/>
          </a:bodyPr>
          <a:lstStyle/>
          <a:p>
            <a:pPr algn="ctr"/>
            <a:r>
              <a:rPr lang="en-US" sz="1600" b="1" dirty="0">
                <a:solidFill>
                  <a:schemeClr val="bg1">
                    <a:lumMod val="95000"/>
                  </a:schemeClr>
                </a:solidFill>
                <a:cs typeface="Tahoma" pitchFamily="34" charset="0"/>
              </a:rPr>
              <a:t>Dr. Lan Nguyen</a:t>
            </a:r>
          </a:p>
          <a:p>
            <a:pPr algn="ctr"/>
            <a:r>
              <a:rPr lang="en-US" sz="1600" b="1" dirty="0">
                <a:solidFill>
                  <a:schemeClr val="bg1">
                    <a:lumMod val="95000"/>
                  </a:schemeClr>
                </a:solidFill>
                <a:cs typeface="Tahoma" pitchFamily="34" charset="0"/>
              </a:rPr>
              <a:t>Dec 13, 2018</a:t>
            </a:r>
          </a:p>
          <a:p>
            <a:pPr algn="ctr"/>
            <a:endParaRPr lang="en-US" sz="1600" b="1" dirty="0">
              <a:solidFill>
                <a:schemeClr val="bg1">
                  <a:lumMod val="95000"/>
                </a:schemeClr>
              </a:solidFill>
              <a:cs typeface="Tahoma" pitchFamily="34" charset="0"/>
            </a:endParaRPr>
          </a:p>
          <a:p>
            <a:pPr algn="ctr"/>
            <a:r>
              <a:rPr lang="en-US" sz="1600" b="1" dirty="0">
                <a:solidFill>
                  <a:schemeClr val="bg1">
                    <a:lumMod val="95000"/>
                  </a:schemeClr>
                </a:solidFill>
                <a:cs typeface="Tahoma" pitchFamily="34" charset="0"/>
              </a:rPr>
              <a:t>Presented to IEEE </a:t>
            </a:r>
            <a:r>
              <a:rPr lang="en-US" sz="1600" b="1" dirty="0" err="1" smtClean="0">
                <a:solidFill>
                  <a:schemeClr val="bg1">
                    <a:lumMod val="95000"/>
                  </a:schemeClr>
                </a:solidFill>
                <a:cs typeface="Tahoma" pitchFamily="34" charset="0"/>
              </a:rPr>
              <a:t>ComSig</a:t>
            </a:r>
            <a:r>
              <a:rPr lang="en-US" sz="1600" b="1" dirty="0" smtClean="0">
                <a:solidFill>
                  <a:schemeClr val="bg1">
                    <a:lumMod val="95000"/>
                  </a:schemeClr>
                </a:solidFill>
                <a:cs typeface="Tahoma" pitchFamily="34" charset="0"/>
              </a:rPr>
              <a:t>, Orange, CA</a:t>
            </a:r>
            <a:endParaRPr lang="en-US" sz="1600" b="1" dirty="0">
              <a:solidFill>
                <a:schemeClr val="bg1">
                  <a:lumMod val="95000"/>
                </a:schemeClr>
              </a:solidFill>
              <a:cs typeface="Tahoma" pitchFamily="34" charset="0"/>
            </a:endParaRPr>
          </a:p>
          <a:p>
            <a:endParaRPr lang="en-US" dirty="0"/>
          </a:p>
        </p:txBody>
      </p:sp>
    </p:spTree>
    <p:extLst>
      <p:ext uri="{BB962C8B-B14F-4D97-AF65-F5344CB8AC3E}">
        <p14:creationId xmlns:p14="http://schemas.microsoft.com/office/powerpoint/2010/main" val="36156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Abridged History of ANN</a:t>
            </a:r>
            <a:endParaRPr lang="en-US" sz="2400" dirty="0"/>
          </a:p>
        </p:txBody>
      </p:sp>
      <p:sp>
        <p:nvSpPr>
          <p:cNvPr id="3" name="Content Placeholder 2"/>
          <p:cNvSpPr>
            <a:spLocks noGrp="1"/>
          </p:cNvSpPr>
          <p:nvPr>
            <p:ph idx="1"/>
          </p:nvPr>
        </p:nvSpPr>
        <p:spPr>
          <a:xfrm>
            <a:off x="274638" y="1116275"/>
            <a:ext cx="8412162" cy="4822188"/>
          </a:xfrm>
        </p:spPr>
        <p:txBody>
          <a:bodyPr/>
          <a:lstStyle/>
          <a:p>
            <a:r>
              <a:rPr lang="en-US" sz="2200" b="1" kern="0" dirty="0"/>
              <a:t>McCulloch and Pitts (1943)</a:t>
            </a:r>
          </a:p>
          <a:p>
            <a:pPr lvl="1"/>
            <a:r>
              <a:rPr lang="en-US" sz="2000" kern="0" dirty="0"/>
              <a:t>First mathematical model for biological neurons using simple binary functions.  This model has been modified and widely applied in subsequent work</a:t>
            </a:r>
          </a:p>
          <a:p>
            <a:pPr lvl="1"/>
            <a:endParaRPr lang="en-US" sz="2200" kern="0" dirty="0"/>
          </a:p>
          <a:p>
            <a:r>
              <a:rPr lang="en-US" sz="2200" b="1" kern="0" dirty="0" err="1"/>
              <a:t>Landahl</a:t>
            </a:r>
            <a:r>
              <a:rPr lang="en-US" sz="2200" b="1" kern="0" dirty="0"/>
              <a:t>, McCulloch, and Pitts (1943)</a:t>
            </a:r>
          </a:p>
          <a:p>
            <a:pPr lvl="1"/>
            <a:r>
              <a:rPr lang="en-US" sz="2000" kern="0" dirty="0"/>
              <a:t>All Boolean operations can be implemented by McCulloch and Pitt model (with different threshold and excitatory/inhibitory connections)</a:t>
            </a:r>
          </a:p>
          <a:p>
            <a:pPr lvl="1"/>
            <a:endParaRPr lang="en-US" kern="0" dirty="0"/>
          </a:p>
          <a:p>
            <a:r>
              <a:rPr lang="en-US" sz="2200" b="1" kern="0" dirty="0"/>
              <a:t>Hebb (1949)</a:t>
            </a:r>
            <a:endParaRPr lang="en-US" sz="2200" b="1" kern="0" dirty="0">
              <a:solidFill>
                <a:schemeClr val="tx2">
                  <a:lumMod val="60000"/>
                  <a:lumOff val="40000"/>
                </a:schemeClr>
              </a:solidFill>
            </a:endParaRPr>
          </a:p>
          <a:p>
            <a:pPr lvl="1"/>
            <a:r>
              <a:rPr lang="en-US" sz="2000" kern="0" dirty="0" err="1"/>
              <a:t>Hebbian</a:t>
            </a:r>
            <a:r>
              <a:rPr lang="en-US" sz="2000" kern="0" dirty="0"/>
              <a:t> rule of learning: increase the connection strength between neurons </a:t>
            </a:r>
            <a:r>
              <a:rPr lang="en-US" sz="2000" i="1" kern="0" dirty="0"/>
              <a:t>i</a:t>
            </a:r>
            <a:r>
              <a:rPr lang="en-US" sz="2000" kern="0" dirty="0"/>
              <a:t> and </a:t>
            </a:r>
            <a:r>
              <a:rPr lang="en-US" sz="2000" i="1" kern="0" dirty="0"/>
              <a:t>j </a:t>
            </a:r>
            <a:r>
              <a:rPr lang="en-US" sz="2000" kern="0" dirty="0"/>
              <a:t>whenever both </a:t>
            </a:r>
            <a:r>
              <a:rPr lang="en-US" sz="2000" i="1" kern="0" dirty="0"/>
              <a:t>i</a:t>
            </a:r>
            <a:r>
              <a:rPr lang="en-US" sz="2000" kern="0" dirty="0"/>
              <a:t> and </a:t>
            </a:r>
            <a:r>
              <a:rPr lang="en-US" sz="2000" i="1" kern="0" dirty="0"/>
              <a:t>j  </a:t>
            </a:r>
            <a:r>
              <a:rPr lang="en-US" sz="2000" kern="0" dirty="0"/>
              <a:t>are activated</a:t>
            </a:r>
          </a:p>
          <a:p>
            <a:pPr lvl="1"/>
            <a:r>
              <a:rPr lang="en-US" sz="2000" kern="0" dirty="0"/>
              <a:t>Or increase the connection strength between nodes </a:t>
            </a:r>
            <a:r>
              <a:rPr lang="en-US" sz="2000" i="1" kern="0" dirty="0"/>
              <a:t>i</a:t>
            </a:r>
            <a:r>
              <a:rPr lang="en-US" sz="2000" kern="0" dirty="0"/>
              <a:t> and </a:t>
            </a:r>
            <a:r>
              <a:rPr lang="en-US" sz="2000" i="1" kern="0" dirty="0"/>
              <a:t>j  </a:t>
            </a:r>
            <a:r>
              <a:rPr lang="en-US" sz="2000" kern="0" dirty="0"/>
              <a:t>whenever both nodes are simulated ON or OFF</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10</a:t>
            </a:fld>
            <a:endParaRPr lang="en-US">
              <a:ea typeface="+mn-ea"/>
            </a:endParaRPr>
          </a:p>
        </p:txBody>
      </p:sp>
    </p:spTree>
    <p:extLst>
      <p:ext uri="{BB962C8B-B14F-4D97-AF65-F5344CB8AC3E}">
        <p14:creationId xmlns:p14="http://schemas.microsoft.com/office/powerpoint/2010/main" val="385141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Abridged History of ANN</a:t>
            </a:r>
            <a:endParaRPr lang="en-US" sz="2400" dirty="0"/>
          </a:p>
        </p:txBody>
      </p:sp>
      <p:sp>
        <p:nvSpPr>
          <p:cNvPr id="3" name="Content Placeholder 2"/>
          <p:cNvSpPr>
            <a:spLocks noGrp="1"/>
          </p:cNvSpPr>
          <p:nvPr>
            <p:ph idx="1"/>
          </p:nvPr>
        </p:nvSpPr>
        <p:spPr>
          <a:xfrm>
            <a:off x="274637" y="1116274"/>
            <a:ext cx="6173249" cy="5037945"/>
          </a:xfrm>
        </p:spPr>
        <p:txBody>
          <a:bodyPr/>
          <a:lstStyle/>
          <a:p>
            <a:r>
              <a:rPr lang="en-US" sz="2200" b="1" kern="0" dirty="0"/>
              <a:t>Early booming (50’s to early 60’s)</a:t>
            </a:r>
          </a:p>
          <a:p>
            <a:pPr lvl="1"/>
            <a:r>
              <a:rPr lang="en-US" sz="2000" kern="0" dirty="0"/>
              <a:t>Rosenblatt (1958)</a:t>
            </a:r>
          </a:p>
          <a:p>
            <a:pPr lvl="2"/>
            <a:r>
              <a:rPr lang="en-US" sz="1800" kern="0" dirty="0"/>
              <a:t>Perceptron: network of threshold nodes for pattern classification</a:t>
            </a:r>
          </a:p>
          <a:p>
            <a:pPr lvl="2"/>
            <a:r>
              <a:rPr lang="en-US" sz="1800" kern="0" dirty="0"/>
              <a:t>Perceptron learning rule</a:t>
            </a:r>
          </a:p>
          <a:p>
            <a:pPr lvl="2"/>
            <a:r>
              <a:rPr lang="en-US" sz="1800" kern="0" dirty="0"/>
              <a:t>Perceptron convergence theorem: Every thing that can be represented by a perceptron can be </a:t>
            </a:r>
            <a:r>
              <a:rPr lang="en-US" sz="1800" b="1" kern="0" dirty="0"/>
              <a:t>learned </a:t>
            </a:r>
          </a:p>
          <a:p>
            <a:pPr marL="471488" lvl="2" indent="0">
              <a:buNone/>
            </a:pPr>
            <a:endParaRPr lang="en-US" sz="1800" b="1" kern="0" dirty="0"/>
          </a:p>
          <a:p>
            <a:pPr lvl="1"/>
            <a:r>
              <a:rPr lang="en-US" sz="2000" kern="0" dirty="0" err="1"/>
              <a:t>Widrow</a:t>
            </a:r>
            <a:r>
              <a:rPr lang="en-US" sz="2000" kern="0" dirty="0"/>
              <a:t> and Hoff (1960, 1962)</a:t>
            </a:r>
          </a:p>
          <a:p>
            <a:pPr lvl="2"/>
            <a:r>
              <a:rPr lang="en-US" sz="1800" kern="0" dirty="0"/>
              <a:t>Learning rule based on gradient descent </a:t>
            </a:r>
          </a:p>
          <a:p>
            <a:pPr lvl="2"/>
            <a:endParaRPr lang="en-US" sz="1800" kern="0" dirty="0"/>
          </a:p>
          <a:p>
            <a:pPr lvl="1"/>
            <a:r>
              <a:rPr lang="en-US" sz="2000" kern="0" dirty="0"/>
              <a:t>Minsky’s attempt to build a general purpose machine with Pitts/McCulloch units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11</a:t>
            </a:fld>
            <a:endParaRPr lang="en-US">
              <a:ea typeface="+mn-ea"/>
            </a:endParaRPr>
          </a:p>
        </p:txBody>
      </p:sp>
      <p:pic>
        <p:nvPicPr>
          <p:cNvPr id="6" name="Picture 5">
            <a:extLst>
              <a:ext uri="{FF2B5EF4-FFF2-40B4-BE49-F238E27FC236}">
                <a16:creationId xmlns:a16="http://schemas.microsoft.com/office/drawing/2014/main" id="{F8F3BF9F-9986-4187-9BED-E474BA498641}"/>
              </a:ext>
            </a:extLst>
          </p:cNvPr>
          <p:cNvPicPr>
            <a:picLocks noChangeAspect="1"/>
          </p:cNvPicPr>
          <p:nvPr/>
        </p:nvPicPr>
        <p:blipFill>
          <a:blip r:embed="rId2"/>
          <a:stretch>
            <a:fillRect/>
          </a:stretch>
        </p:blipFill>
        <p:spPr>
          <a:xfrm>
            <a:off x="6447887" y="1617833"/>
            <a:ext cx="2455044" cy="2185153"/>
          </a:xfrm>
          <a:prstGeom prst="rect">
            <a:avLst/>
          </a:prstGeom>
        </p:spPr>
      </p:pic>
    </p:spTree>
    <p:extLst>
      <p:ext uri="{BB962C8B-B14F-4D97-AF65-F5344CB8AC3E}">
        <p14:creationId xmlns:p14="http://schemas.microsoft.com/office/powerpoint/2010/main" val="85482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Abridged History of ANN</a:t>
            </a:r>
            <a:endParaRPr lang="en-US" sz="2400" dirty="0"/>
          </a:p>
        </p:txBody>
      </p:sp>
      <p:sp>
        <p:nvSpPr>
          <p:cNvPr id="3" name="Content Placeholder 2"/>
          <p:cNvSpPr>
            <a:spLocks noGrp="1"/>
          </p:cNvSpPr>
          <p:nvPr>
            <p:ph idx="1"/>
          </p:nvPr>
        </p:nvSpPr>
        <p:spPr>
          <a:xfrm>
            <a:off x="274637" y="1116274"/>
            <a:ext cx="8776896" cy="5037945"/>
          </a:xfrm>
        </p:spPr>
        <p:txBody>
          <a:bodyPr/>
          <a:lstStyle/>
          <a:p>
            <a:r>
              <a:rPr lang="en-US" sz="2400" b="1" kern="0" dirty="0"/>
              <a:t>The setback (mid 60’s to late 70’s)</a:t>
            </a:r>
          </a:p>
          <a:p>
            <a:pPr lvl="1"/>
            <a:r>
              <a:rPr lang="en-US" sz="2200" kern="0" dirty="0"/>
              <a:t>Serious problems with perceptron model (Minsky’s book 1969)</a:t>
            </a:r>
          </a:p>
          <a:p>
            <a:pPr lvl="2"/>
            <a:r>
              <a:rPr lang="en-US" sz="2000" kern="0" dirty="0"/>
              <a:t>Single layer perceptrons cannot represent/learn a simple function such as XOR </a:t>
            </a:r>
          </a:p>
          <a:p>
            <a:pPr lvl="2"/>
            <a:r>
              <a:rPr lang="en-US" sz="2000" kern="0" dirty="0"/>
              <a:t>Multi-layer of non-linear units may have greater power but there is no learning rule for such nets</a:t>
            </a:r>
          </a:p>
          <a:p>
            <a:pPr lvl="2"/>
            <a:r>
              <a:rPr lang="en-US" sz="2000" kern="0" dirty="0"/>
              <a:t>Scaling problem: connection weights may grow infinitely </a:t>
            </a:r>
          </a:p>
          <a:p>
            <a:pPr lvl="2"/>
            <a:r>
              <a:rPr lang="en-US" sz="2000" kern="0" dirty="0"/>
              <a:t>The first two problems overcame in 80’s but the scaling problem remains</a:t>
            </a:r>
          </a:p>
          <a:p>
            <a:pPr lvl="2"/>
            <a:endParaRPr lang="en-US" sz="1800" kern="0" dirty="0"/>
          </a:p>
          <a:p>
            <a:pPr lvl="1"/>
            <a:r>
              <a:rPr lang="en-US" sz="2200" kern="0" dirty="0"/>
              <a:t>Death of Rosenblatt (1964)</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12</a:t>
            </a:fld>
            <a:endParaRPr lang="en-US">
              <a:ea typeface="+mn-ea"/>
            </a:endParaRPr>
          </a:p>
        </p:txBody>
      </p:sp>
    </p:spTree>
    <p:extLst>
      <p:ext uri="{BB962C8B-B14F-4D97-AF65-F5344CB8AC3E}">
        <p14:creationId xmlns:p14="http://schemas.microsoft.com/office/powerpoint/2010/main" val="78855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Abridged History of ANN</a:t>
            </a:r>
            <a:endParaRPr lang="en-US" sz="2400" dirty="0"/>
          </a:p>
        </p:txBody>
      </p:sp>
      <p:sp>
        <p:nvSpPr>
          <p:cNvPr id="3" name="Content Placeholder 2"/>
          <p:cNvSpPr>
            <a:spLocks noGrp="1"/>
          </p:cNvSpPr>
          <p:nvPr>
            <p:ph idx="1"/>
          </p:nvPr>
        </p:nvSpPr>
        <p:spPr>
          <a:xfrm>
            <a:off x="274637" y="1116274"/>
            <a:ext cx="8776896" cy="5037945"/>
          </a:xfrm>
        </p:spPr>
        <p:txBody>
          <a:bodyPr/>
          <a:lstStyle/>
          <a:p>
            <a:r>
              <a:rPr lang="en-US" sz="2200" b="1" kern="0" dirty="0"/>
              <a:t>Renewed enthusiasm and flourish (80’s to present)</a:t>
            </a:r>
          </a:p>
          <a:p>
            <a:pPr lvl="1"/>
            <a:r>
              <a:rPr lang="en-US" sz="2000" kern="0" dirty="0"/>
              <a:t>New techniques</a:t>
            </a:r>
          </a:p>
          <a:p>
            <a:pPr lvl="2"/>
            <a:r>
              <a:rPr lang="en-US" sz="1800" kern="0" dirty="0"/>
              <a:t>Backpropagation learning for multi-layer feed forward nets (with non-linear, differentiable node functions)</a:t>
            </a:r>
          </a:p>
          <a:p>
            <a:pPr lvl="2"/>
            <a:r>
              <a:rPr lang="en-US" sz="1800" kern="0" dirty="0"/>
              <a:t>Thermodynamic models (Hopfield net, Boltzmann machine, etc.)</a:t>
            </a:r>
          </a:p>
          <a:p>
            <a:pPr lvl="2"/>
            <a:r>
              <a:rPr lang="en-US" sz="1800" kern="0" dirty="0"/>
              <a:t>Unsupervised learning</a:t>
            </a:r>
          </a:p>
          <a:p>
            <a:pPr lvl="1"/>
            <a:r>
              <a:rPr lang="en-US" sz="2000" kern="0" dirty="0"/>
              <a:t>Impressive applications: character recognition, speech recognition, text-to-speech transformation, process control, associative memory etc.</a:t>
            </a:r>
          </a:p>
          <a:p>
            <a:pPr lvl="1"/>
            <a:r>
              <a:rPr lang="en-US" sz="2000" kern="0" dirty="0"/>
              <a:t>Traditional approaches face difficult challenges</a:t>
            </a:r>
          </a:p>
          <a:p>
            <a:pPr lvl="1"/>
            <a:endParaRPr lang="en-US" sz="2000" kern="0" dirty="0"/>
          </a:p>
          <a:p>
            <a:r>
              <a:rPr lang="en-US" sz="2200" b="1" kern="0" dirty="0"/>
              <a:t>Caution:</a:t>
            </a:r>
          </a:p>
          <a:p>
            <a:pPr lvl="1"/>
            <a:r>
              <a:rPr lang="en-US" sz="2000" kern="0" dirty="0"/>
              <a:t>Do not underestimate difficulties and limitations</a:t>
            </a:r>
          </a:p>
          <a:p>
            <a:pPr lvl="1"/>
            <a:r>
              <a:rPr lang="en-US" sz="2000" kern="0" dirty="0"/>
              <a:t>Pose more challenges than solutions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13</a:t>
            </a:fld>
            <a:endParaRPr lang="en-US">
              <a:ea typeface="+mn-ea"/>
            </a:endParaRPr>
          </a:p>
        </p:txBody>
      </p:sp>
    </p:spTree>
    <p:extLst>
      <p:ext uri="{BB962C8B-B14F-4D97-AF65-F5344CB8AC3E}">
        <p14:creationId xmlns:p14="http://schemas.microsoft.com/office/powerpoint/2010/main" val="190249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8" name="Title 7"/>
          <p:cNvSpPr>
            <a:spLocks noGrp="1"/>
          </p:cNvSpPr>
          <p:nvPr>
            <p:ph type="title"/>
          </p:nvPr>
        </p:nvSpPr>
        <p:spPr/>
        <p:txBody>
          <a:bodyPr/>
          <a:lstStyle/>
          <a:p>
            <a:r>
              <a:rPr lang="en-US" dirty="0"/>
              <a:t>Principles and Model of ANN</a:t>
            </a:r>
          </a:p>
        </p:txBody>
      </p:sp>
    </p:spTree>
    <p:extLst>
      <p:ext uri="{BB962C8B-B14F-4D97-AF65-F5344CB8AC3E}">
        <p14:creationId xmlns:p14="http://schemas.microsoft.com/office/powerpoint/2010/main" val="63604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Principles of ANN</a:t>
            </a:r>
            <a:endParaRPr lang="en-US" sz="2400" dirty="0"/>
          </a:p>
        </p:txBody>
      </p:sp>
      <p:sp>
        <p:nvSpPr>
          <p:cNvPr id="3" name="Content Placeholder 2"/>
          <p:cNvSpPr>
            <a:spLocks noGrp="1"/>
          </p:cNvSpPr>
          <p:nvPr>
            <p:ph idx="1"/>
          </p:nvPr>
        </p:nvSpPr>
        <p:spPr>
          <a:xfrm>
            <a:off x="274637" y="1116274"/>
            <a:ext cx="8776896" cy="5037945"/>
          </a:xfrm>
        </p:spPr>
        <p:txBody>
          <a:bodyPr/>
          <a:lstStyle/>
          <a:p>
            <a:r>
              <a:rPr lang="en-US" sz="2200" b="1" kern="0" dirty="0"/>
              <a:t>First formulated by McCulloch and Pitts (1943) by 5 assumptions</a:t>
            </a:r>
          </a:p>
          <a:p>
            <a:pPr marL="971550" lvl="1" indent="-514350">
              <a:buFont typeface="+mj-lt"/>
              <a:buAutoNum type="arabicPeriod"/>
            </a:pPr>
            <a:r>
              <a:rPr lang="en-US" sz="2000" kern="0" dirty="0"/>
              <a:t>Activity of a neuron (ANN) is all-or-nothing</a:t>
            </a:r>
          </a:p>
          <a:p>
            <a:pPr marL="971550" lvl="1" indent="-514350">
              <a:buFont typeface="+mj-lt"/>
              <a:buAutoNum type="arabicPeriod"/>
            </a:pPr>
            <a:r>
              <a:rPr lang="en-US" sz="2000" kern="0" dirty="0"/>
              <a:t># excited synapses &gt; 1  within a given interval for a neuron to be excited</a:t>
            </a:r>
          </a:p>
          <a:p>
            <a:pPr marL="971550" lvl="1" indent="-514350">
              <a:buFont typeface="+mj-lt"/>
              <a:buAutoNum type="arabicPeriod"/>
            </a:pPr>
            <a:r>
              <a:rPr lang="en-US" sz="2000" kern="0" dirty="0"/>
              <a:t>The only significant delay within the neural system is the synaptic delay</a:t>
            </a:r>
          </a:p>
          <a:p>
            <a:pPr marL="971550" lvl="1" indent="-514350">
              <a:buFont typeface="+mj-lt"/>
              <a:buAutoNum type="arabicPeriod"/>
            </a:pPr>
            <a:r>
              <a:rPr lang="en-US" sz="2000" kern="0" dirty="0"/>
              <a:t>Inhibitor synapse prevents the excitation of a neuron</a:t>
            </a:r>
          </a:p>
          <a:p>
            <a:pPr marL="971550" lvl="1" indent="-514350">
              <a:buFont typeface="+mj-lt"/>
              <a:buAutoNum type="arabicPeriod"/>
            </a:pPr>
            <a:r>
              <a:rPr lang="en-US" sz="2000" kern="0" dirty="0"/>
              <a:t>The structure of the interconnection does not change over time </a:t>
            </a:r>
          </a:p>
          <a:p>
            <a:pPr marL="457200" lvl="1" indent="0">
              <a:buNone/>
            </a:pPr>
            <a:endParaRPr lang="en-US" kern="0" dirty="0"/>
          </a:p>
          <a:p>
            <a:r>
              <a:rPr lang="en-US" sz="2200" kern="0" dirty="0"/>
              <a:t>By assumption 1, the neuron is a binary element</a:t>
            </a:r>
          </a:p>
          <a:p>
            <a:pPr marL="0" indent="0">
              <a:buNone/>
            </a:pPr>
            <a:endParaRPr lang="en-US" kern="0" dirty="0"/>
          </a:p>
          <a:p>
            <a:r>
              <a:rPr lang="en-US" sz="2200" b="1" kern="0" dirty="0" err="1"/>
              <a:t>Hebbian</a:t>
            </a:r>
            <a:r>
              <a:rPr lang="en-US" sz="2200" b="1" kern="0" dirty="0"/>
              <a:t> rule </a:t>
            </a:r>
            <a:r>
              <a:rPr lang="en-US" sz="2200" kern="0" dirty="0"/>
              <a:t>(1949)</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15</a:t>
            </a:fld>
            <a:endParaRPr lang="en-US">
              <a:ea typeface="+mn-ea"/>
            </a:endParaRPr>
          </a:p>
        </p:txBody>
      </p:sp>
    </p:spTree>
    <p:extLst>
      <p:ext uri="{BB962C8B-B14F-4D97-AF65-F5344CB8AC3E}">
        <p14:creationId xmlns:p14="http://schemas.microsoft.com/office/powerpoint/2010/main" val="363713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Principles of ANN</a:t>
            </a:r>
            <a:endParaRPr lang="en-US" sz="2400" dirty="0"/>
          </a:p>
        </p:txBody>
      </p:sp>
      <p:sp>
        <p:nvSpPr>
          <p:cNvPr id="3" name="Content Placeholder 2"/>
          <p:cNvSpPr>
            <a:spLocks noGrp="1"/>
          </p:cNvSpPr>
          <p:nvPr>
            <p:ph idx="1"/>
          </p:nvPr>
        </p:nvSpPr>
        <p:spPr>
          <a:xfrm>
            <a:off x="274637" y="1116274"/>
            <a:ext cx="8776896" cy="5037945"/>
          </a:xfrm>
        </p:spPr>
        <p:txBody>
          <a:bodyPr/>
          <a:lstStyle/>
          <a:p>
            <a:r>
              <a:rPr lang="en-US" sz="2200" b="1" kern="0" dirty="0"/>
              <a:t>Associative Memory (AM) Principle [</a:t>
            </a:r>
            <a:r>
              <a:rPr lang="en-US" sz="2200" b="1" kern="0" dirty="0" err="1"/>
              <a:t>Longuett</a:t>
            </a:r>
            <a:r>
              <a:rPr lang="en-US" sz="2200" b="1" kern="0" dirty="0"/>
              <a:t>, Higgins, 1968]</a:t>
            </a:r>
          </a:p>
          <a:p>
            <a:pPr lvl="1"/>
            <a:r>
              <a:rPr lang="en-US" sz="2000" kern="0" dirty="0"/>
              <a:t>Information vector (pattern, code) that is input into a group of neurons may (over repeated application of such input vectors) modify the weights at the input of that certain neuron in an array of neurons to which it is input, such that they more closely approximate the coded input</a:t>
            </a:r>
          </a:p>
          <a:p>
            <a:pPr marL="457200" lvl="1" indent="0">
              <a:buNone/>
            </a:pPr>
            <a:endParaRPr lang="en-US" sz="2200" kern="0" dirty="0"/>
          </a:p>
          <a:p>
            <a:r>
              <a:rPr lang="en-US" sz="2200" b="1" kern="0" dirty="0"/>
              <a:t>Winner Take All (WTA) Principle [</a:t>
            </a:r>
            <a:r>
              <a:rPr lang="en-US" sz="2200" b="1" kern="0" dirty="0" err="1"/>
              <a:t>Kohonen</a:t>
            </a:r>
            <a:r>
              <a:rPr lang="en-US" sz="2200" b="1" kern="0" dirty="0"/>
              <a:t>, 1984]</a:t>
            </a:r>
          </a:p>
          <a:p>
            <a:pPr lvl="1"/>
            <a:r>
              <a:rPr lang="en-US" sz="2000" kern="0" dirty="0"/>
              <a:t>If an array of N neurons receiving the same input vector, then only 1 neuron will fire.  This neuron being the one whose weight best fit the given input vector</a:t>
            </a:r>
          </a:p>
          <a:p>
            <a:pPr lvl="1"/>
            <a:r>
              <a:rPr lang="en-US" sz="2000" kern="0" dirty="0"/>
              <a:t>This principle saves firing from a multiple of neurons when only one can do the job</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16</a:t>
            </a:fld>
            <a:endParaRPr lang="en-US">
              <a:ea typeface="+mn-ea"/>
            </a:endParaRPr>
          </a:p>
        </p:txBody>
      </p:sp>
    </p:spTree>
    <p:extLst>
      <p:ext uri="{BB962C8B-B14F-4D97-AF65-F5344CB8AC3E}">
        <p14:creationId xmlns:p14="http://schemas.microsoft.com/office/powerpoint/2010/main" val="258357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ANN Model</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4637" y="1116274"/>
                <a:ext cx="8776896" cy="5037945"/>
              </a:xfrm>
            </p:spPr>
            <p:txBody>
              <a:bodyPr/>
              <a:lstStyle/>
              <a:p>
                <a:r>
                  <a:rPr lang="en-US" sz="2200" kern="0" dirty="0"/>
                  <a:t>Each node has one or more inputs from other nodes, and one output to other nodes</a:t>
                </a:r>
              </a:p>
              <a:p>
                <a:r>
                  <a:rPr lang="en-US" sz="2200" kern="0" dirty="0" err="1"/>
                  <a:t>Input/Output</a:t>
                </a:r>
                <a:r>
                  <a:rPr lang="en-US" sz="2200" kern="0" dirty="0"/>
                  <a:t> values can be</a:t>
                </a:r>
              </a:p>
              <a:p>
                <a:pPr lvl="1"/>
                <a:r>
                  <a:rPr lang="en-US" sz="2000" kern="0" dirty="0"/>
                  <a:t>Binary {0, 1}</a:t>
                </a:r>
              </a:p>
              <a:p>
                <a:pPr lvl="1"/>
                <a:r>
                  <a:rPr lang="en-US" sz="2000" kern="0" dirty="0"/>
                  <a:t>Bipolar {-1, 1}</a:t>
                </a:r>
              </a:p>
              <a:p>
                <a:pPr lvl="1"/>
                <a:r>
                  <a:rPr lang="en-US" sz="2000" kern="0" dirty="0"/>
                  <a:t>Continuous (bounded or not)</a:t>
                </a:r>
              </a:p>
              <a:p>
                <a:r>
                  <a:rPr lang="en-US" sz="2400" kern="0" dirty="0"/>
                  <a:t>All inputs to one node come in at the same time and remain activated until the output is produced</a:t>
                </a:r>
              </a:p>
              <a:p>
                <a:r>
                  <a:rPr lang="en-US" sz="2400" kern="0" dirty="0"/>
                  <a:t>Weights associated with link</a:t>
                </a:r>
              </a:p>
              <a:p>
                <a14:m>
                  <m:oMath xmlns:m="http://schemas.openxmlformats.org/officeDocument/2006/math">
                    <m:r>
                      <a:rPr lang="en-US" sz="2400" i="1" kern="0">
                        <a:latin typeface="Cambria Math" panose="02040503050406030204" pitchFamily="18" charset="0"/>
                      </a:rPr>
                      <m:t>𝑓</m:t>
                    </m:r>
                    <m:d>
                      <m:dPr>
                        <m:ctrlPr>
                          <a:rPr lang="en-US" sz="2400" i="1" kern="0">
                            <a:latin typeface="Cambria Math" panose="02040503050406030204" pitchFamily="18" charset="0"/>
                          </a:rPr>
                        </m:ctrlPr>
                      </m:dPr>
                      <m:e>
                        <m:r>
                          <a:rPr lang="en-US" sz="2400" i="1" kern="0">
                            <a:latin typeface="Cambria Math" panose="02040503050406030204" pitchFamily="18" charset="0"/>
                          </a:rPr>
                          <m:t>𝑛𝑒𝑡</m:t>
                        </m:r>
                      </m:e>
                    </m:d>
                  </m:oMath>
                </a14:m>
                <a:r>
                  <a:rPr lang="en-US" sz="2400" kern="0" dirty="0"/>
                  <a:t> is the most popular function where </a:t>
                </a:r>
                <a14:m>
                  <m:oMath xmlns:m="http://schemas.openxmlformats.org/officeDocument/2006/math">
                    <m:r>
                      <a:rPr lang="en-US" sz="2400" i="1" kern="0">
                        <a:latin typeface="Cambria Math" panose="02040503050406030204" pitchFamily="18" charset="0"/>
                      </a:rPr>
                      <m:t>𝑛𝑒𝑡</m:t>
                    </m:r>
                    <m:r>
                      <a:rPr lang="en-US" sz="2400" i="1" kern="0">
                        <a:latin typeface="Cambria Math" panose="02040503050406030204" pitchFamily="18" charset="0"/>
                      </a:rPr>
                      <m:t>=</m:t>
                    </m:r>
                    <m:nary>
                      <m:naryPr>
                        <m:chr m:val="∑"/>
                        <m:ctrlPr>
                          <a:rPr lang="en-US" sz="2400" i="1" kern="0">
                            <a:latin typeface="Cambria Math" panose="02040503050406030204" pitchFamily="18" charset="0"/>
                          </a:rPr>
                        </m:ctrlPr>
                      </m:naryPr>
                      <m:sub>
                        <m:r>
                          <m:rPr>
                            <m:brk m:alnAt="23"/>
                          </m:rPr>
                          <a:rPr lang="en-US" sz="2400" i="1" kern="0">
                            <a:latin typeface="Cambria Math" panose="02040503050406030204" pitchFamily="18" charset="0"/>
                          </a:rPr>
                          <m:t>𝑖</m:t>
                        </m:r>
                        <m:r>
                          <a:rPr lang="en-US" sz="2400" i="1" kern="0">
                            <a:latin typeface="Cambria Math" panose="02040503050406030204" pitchFamily="18" charset="0"/>
                          </a:rPr>
                          <m:t>=1</m:t>
                        </m:r>
                      </m:sub>
                      <m:sup>
                        <m:r>
                          <a:rPr lang="en-US" sz="2400" i="1" kern="0">
                            <a:latin typeface="Cambria Math" panose="02040503050406030204" pitchFamily="18" charset="0"/>
                          </a:rPr>
                          <m:t>𝑛</m:t>
                        </m:r>
                      </m:sup>
                      <m:e>
                        <m:sSub>
                          <m:sSubPr>
                            <m:ctrlPr>
                              <a:rPr lang="en-US" sz="2400" i="1" kern="0">
                                <a:latin typeface="Cambria Math" panose="02040503050406030204" pitchFamily="18" charset="0"/>
                              </a:rPr>
                            </m:ctrlPr>
                          </m:sSubPr>
                          <m:e>
                            <m:r>
                              <a:rPr lang="en-US" sz="2400" i="1" kern="0">
                                <a:latin typeface="Cambria Math" panose="02040503050406030204" pitchFamily="18" charset="0"/>
                              </a:rPr>
                              <m:t>𝑤</m:t>
                            </m:r>
                          </m:e>
                          <m:sub>
                            <m:r>
                              <a:rPr lang="en-US" sz="2400" i="1" kern="0">
                                <a:latin typeface="Cambria Math" panose="02040503050406030204" pitchFamily="18" charset="0"/>
                              </a:rPr>
                              <m:t>𝑖</m:t>
                            </m:r>
                          </m:sub>
                        </m:sSub>
                        <m:sSub>
                          <m:sSubPr>
                            <m:ctrlPr>
                              <a:rPr lang="en-US" sz="2400" i="1" kern="0">
                                <a:latin typeface="Cambria Math" panose="02040503050406030204" pitchFamily="18" charset="0"/>
                              </a:rPr>
                            </m:ctrlPr>
                          </m:sSubPr>
                          <m:e>
                            <m:r>
                              <a:rPr lang="en-US" sz="2400" i="1" kern="0">
                                <a:latin typeface="Cambria Math" panose="02040503050406030204" pitchFamily="18" charset="0"/>
                              </a:rPr>
                              <m:t>𝑥</m:t>
                            </m:r>
                          </m:e>
                          <m:sub>
                            <m:r>
                              <a:rPr lang="en-US" sz="2400" i="1" kern="0">
                                <a:latin typeface="Cambria Math" panose="02040503050406030204" pitchFamily="18" charset="0"/>
                              </a:rPr>
                              <m:t>𝑖</m:t>
                            </m:r>
                          </m:sub>
                        </m:sSub>
                      </m:e>
                    </m:nary>
                  </m:oMath>
                </a14:m>
                <a:endParaRPr lang="en-US" sz="2000" kern="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4637" y="1116274"/>
                <a:ext cx="8776896" cy="5037945"/>
              </a:xfrm>
              <a:blipFill>
                <a:blip r:embed="rId3"/>
                <a:stretch>
                  <a:fillRect l="-625" t="-72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17</a:t>
            </a:fld>
            <a:endParaRPr lang="en-US">
              <a:ea typeface="+mn-ea"/>
            </a:endParaRPr>
          </a:p>
        </p:txBody>
      </p:sp>
      <p:graphicFrame>
        <p:nvGraphicFramePr>
          <p:cNvPr id="6" name="Object 6">
            <a:extLst>
              <a:ext uri="{FF2B5EF4-FFF2-40B4-BE49-F238E27FC236}">
                <a16:creationId xmlns:a16="http://schemas.microsoft.com/office/drawing/2014/main" id="{DC6D5D39-57FE-4BBD-9DC4-60FE02BD5933}"/>
              </a:ext>
            </a:extLst>
          </p:cNvPr>
          <p:cNvGraphicFramePr>
            <a:graphicFrameLocks noChangeAspect="1"/>
          </p:cNvGraphicFramePr>
          <p:nvPr>
            <p:extLst>
              <p:ext uri="{D42A27DB-BD31-4B8C-83A1-F6EECF244321}">
                <p14:modId xmlns:p14="http://schemas.microsoft.com/office/powerpoint/2010/main" val="4218996737"/>
              </p:ext>
            </p:extLst>
          </p:nvPr>
        </p:nvGraphicFramePr>
        <p:xfrm>
          <a:off x="2797634" y="4985659"/>
          <a:ext cx="3730901" cy="1403684"/>
        </p:xfrm>
        <a:graphic>
          <a:graphicData uri="http://schemas.openxmlformats.org/presentationml/2006/ole">
            <mc:AlternateContent xmlns:mc="http://schemas.openxmlformats.org/markup-compatibility/2006">
              <mc:Choice xmlns:v="urn:schemas-microsoft-com:vml" Requires="v">
                <p:oleObj spid="_x0000_s4163" name="Bitmap Image" r:id="rId4" imgW="3866667" imgH="1724266" progId="Paint.Picture">
                  <p:embed/>
                </p:oleObj>
              </mc:Choice>
              <mc:Fallback>
                <p:oleObj name="Bitmap Image" r:id="rId4" imgW="3866667" imgH="1724266" progId="Paint.Picture">
                  <p:embed/>
                  <p:pic>
                    <p:nvPicPr>
                      <p:cNvPr id="8" name="Object 6">
                        <a:extLst>
                          <a:ext uri="{FF2B5EF4-FFF2-40B4-BE49-F238E27FC236}">
                            <a16:creationId xmlns:a16="http://schemas.microsoft.com/office/drawing/2014/main" id="{DC6D5D39-57FE-4BBD-9DC4-60FE02BD5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634" y="4985659"/>
                        <a:ext cx="3730901" cy="140368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4540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Single Input ANN Model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86" name="Picture 85">
            <a:extLst>
              <a:ext uri="{FF2B5EF4-FFF2-40B4-BE49-F238E27FC236}">
                <a16:creationId xmlns:a16="http://schemas.microsoft.com/office/drawing/2014/main" id="{235E1B54-5ADC-494D-A0DB-08C6F2A87F97}"/>
              </a:ext>
            </a:extLst>
          </p:cNvPr>
          <p:cNvPicPr>
            <a:picLocks noChangeAspect="1"/>
          </p:cNvPicPr>
          <p:nvPr/>
        </p:nvPicPr>
        <p:blipFill>
          <a:blip r:embed="rId2"/>
          <a:stretch>
            <a:fillRect/>
          </a:stretch>
        </p:blipFill>
        <p:spPr>
          <a:xfrm>
            <a:off x="2233273" y="1793559"/>
            <a:ext cx="5001715" cy="3035115"/>
          </a:xfrm>
          <a:prstGeom prst="rect">
            <a:avLst/>
          </a:prstGeom>
        </p:spPr>
      </p:pic>
      <p:sp>
        <p:nvSpPr>
          <p:cNvPr id="87" name="Rectangle 86">
            <a:extLst>
              <a:ext uri="{FF2B5EF4-FFF2-40B4-BE49-F238E27FC236}">
                <a16:creationId xmlns:a16="http://schemas.microsoft.com/office/drawing/2014/main" id="{52A21C62-4E2A-4A4C-AC41-3CC8CF80DCFA}"/>
              </a:ext>
            </a:extLst>
          </p:cNvPr>
          <p:cNvSpPr/>
          <p:nvPr/>
        </p:nvSpPr>
        <p:spPr>
          <a:xfrm>
            <a:off x="3011237" y="4828674"/>
            <a:ext cx="3121526" cy="369332"/>
          </a:xfrm>
          <a:prstGeom prst="rect">
            <a:avLst/>
          </a:prstGeom>
        </p:spPr>
        <p:txBody>
          <a:bodyPr wrap="square">
            <a:spAutoFit/>
          </a:bodyPr>
          <a:lstStyle/>
          <a:p>
            <a:pPr eaLnBrk="1" hangingPunct="1"/>
            <a:r>
              <a:rPr lang="en-US" kern="0" dirty="0">
                <a:solidFill>
                  <a:srgbClr val="16325C"/>
                </a:solidFill>
                <a:latin typeface="+mn-lt"/>
                <a:ea typeface="+mn-ea"/>
              </a:rPr>
              <a:t>Single Input</a:t>
            </a:r>
          </a:p>
        </p:txBody>
      </p:sp>
    </p:spTree>
    <p:extLst>
      <p:ext uri="{BB962C8B-B14F-4D97-AF65-F5344CB8AC3E}">
        <p14:creationId xmlns:p14="http://schemas.microsoft.com/office/powerpoint/2010/main" val="264509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Multiple Inputs ANN Model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87" name="Rectangle 86">
            <a:extLst>
              <a:ext uri="{FF2B5EF4-FFF2-40B4-BE49-F238E27FC236}">
                <a16:creationId xmlns:a16="http://schemas.microsoft.com/office/drawing/2014/main" id="{52A21C62-4E2A-4A4C-AC41-3CC8CF80DCFA}"/>
              </a:ext>
            </a:extLst>
          </p:cNvPr>
          <p:cNvSpPr/>
          <p:nvPr/>
        </p:nvSpPr>
        <p:spPr>
          <a:xfrm>
            <a:off x="2980415" y="5224864"/>
            <a:ext cx="3121526" cy="369332"/>
          </a:xfrm>
          <a:prstGeom prst="rect">
            <a:avLst/>
          </a:prstGeom>
        </p:spPr>
        <p:txBody>
          <a:bodyPr wrap="square">
            <a:spAutoFit/>
          </a:bodyPr>
          <a:lstStyle/>
          <a:p>
            <a:pPr eaLnBrk="1" hangingPunct="1"/>
            <a:r>
              <a:rPr lang="en-US" kern="0" dirty="0">
                <a:solidFill>
                  <a:srgbClr val="16325C"/>
                </a:solidFill>
                <a:latin typeface="+mn-lt"/>
                <a:ea typeface="+mn-ea"/>
              </a:rPr>
              <a:t>Multiple Inputs</a:t>
            </a:r>
          </a:p>
        </p:txBody>
      </p:sp>
      <p:pic>
        <p:nvPicPr>
          <p:cNvPr id="7" name="Picture 6">
            <a:extLst>
              <a:ext uri="{FF2B5EF4-FFF2-40B4-BE49-F238E27FC236}">
                <a16:creationId xmlns:a16="http://schemas.microsoft.com/office/drawing/2014/main" id="{488DF43A-19A3-42FB-9ABF-88D37DD990B5}"/>
              </a:ext>
            </a:extLst>
          </p:cNvPr>
          <p:cNvPicPr>
            <a:picLocks noChangeAspect="1"/>
          </p:cNvPicPr>
          <p:nvPr/>
        </p:nvPicPr>
        <p:blipFill>
          <a:blip r:embed="rId2"/>
          <a:stretch>
            <a:fillRect/>
          </a:stretch>
        </p:blipFill>
        <p:spPr>
          <a:xfrm>
            <a:off x="885372" y="1481023"/>
            <a:ext cx="7672481" cy="3429844"/>
          </a:xfrm>
          <a:prstGeom prst="rect">
            <a:avLst/>
          </a:prstGeom>
        </p:spPr>
      </p:pic>
    </p:spTree>
    <p:extLst>
      <p:ext uri="{BB962C8B-B14F-4D97-AF65-F5344CB8AC3E}">
        <p14:creationId xmlns:p14="http://schemas.microsoft.com/office/powerpoint/2010/main" val="312066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Introduction to Neural Networks</a:t>
            </a:r>
            <a:endParaRPr lang="en-US" sz="2400" dirty="0"/>
          </a:p>
        </p:txBody>
      </p:sp>
      <p:sp>
        <p:nvSpPr>
          <p:cNvPr id="3" name="Content Placeholder 2"/>
          <p:cNvSpPr>
            <a:spLocks noGrp="1"/>
          </p:cNvSpPr>
          <p:nvPr>
            <p:ph idx="1"/>
          </p:nvPr>
        </p:nvSpPr>
        <p:spPr>
          <a:xfrm>
            <a:off x="214705" y="1486145"/>
            <a:ext cx="8412162" cy="4170911"/>
          </a:xfrm>
        </p:spPr>
        <p:txBody>
          <a:bodyPr/>
          <a:lstStyle/>
          <a:p>
            <a:r>
              <a:rPr lang="en-US" sz="2200" kern="0" dirty="0"/>
              <a:t>Neural Network (NN) is part of the nervous systems, containing a large number of neurons (nerve cells) where network denotes connections between these cells, a graph-like structure</a:t>
            </a:r>
          </a:p>
          <a:p>
            <a:pPr marL="0" indent="0">
              <a:buNone/>
            </a:pPr>
            <a:endParaRPr lang="en-US" kern="0" dirty="0"/>
          </a:p>
          <a:p>
            <a:r>
              <a:rPr lang="en-US" sz="2200" kern="0" dirty="0"/>
              <a:t>Artificial Neural Networks (ANNs) refer to computing systems whose central theme is to borrowing from the biological neural networks</a:t>
            </a:r>
          </a:p>
          <a:p>
            <a:pPr lvl="1"/>
            <a:r>
              <a:rPr lang="en-US" sz="2000" kern="0" dirty="0"/>
              <a:t>Also referred as “neural nets,” “artificial neural systems,” “parallel distributed processing,” etc.</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2</a:t>
            </a:fld>
            <a:endParaRPr lang="en-US">
              <a:ea typeface="+mn-ea"/>
            </a:endParaRPr>
          </a:p>
        </p:txBody>
      </p:sp>
    </p:spTree>
    <p:extLst>
      <p:ext uri="{BB962C8B-B14F-4D97-AF65-F5344CB8AC3E}">
        <p14:creationId xmlns:p14="http://schemas.microsoft.com/office/powerpoint/2010/main" val="354835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8" name="Title 7"/>
          <p:cNvSpPr>
            <a:spLocks noGrp="1"/>
          </p:cNvSpPr>
          <p:nvPr>
            <p:ph type="title"/>
          </p:nvPr>
        </p:nvSpPr>
        <p:spPr/>
        <p:txBody>
          <a:bodyPr/>
          <a:lstStyle/>
          <a:p>
            <a:r>
              <a:rPr lang="en-US" dirty="0"/>
              <a:t>Network Architectures</a:t>
            </a:r>
          </a:p>
        </p:txBody>
      </p:sp>
    </p:spTree>
    <p:extLst>
      <p:ext uri="{BB962C8B-B14F-4D97-AF65-F5344CB8AC3E}">
        <p14:creationId xmlns:p14="http://schemas.microsoft.com/office/powerpoint/2010/main" val="332928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Multi-Layer Network Architectures</a:t>
            </a:r>
            <a:endParaRPr lang="en-US" sz="2400" dirty="0"/>
          </a:p>
        </p:txBody>
      </p:sp>
      <p:sp>
        <p:nvSpPr>
          <p:cNvPr id="3" name="Content Placeholder 2"/>
          <p:cNvSpPr>
            <a:spLocks noGrp="1"/>
          </p:cNvSpPr>
          <p:nvPr>
            <p:ph idx="1"/>
          </p:nvPr>
        </p:nvSpPr>
        <p:spPr>
          <a:xfrm>
            <a:off x="274637" y="1116274"/>
            <a:ext cx="8776896" cy="5037945"/>
          </a:xfrm>
        </p:spPr>
        <p:txBody>
          <a:bodyPr/>
          <a:lstStyle/>
          <a:p>
            <a:r>
              <a:rPr lang="en-US" sz="2200" b="1" kern="0" dirty="0"/>
              <a:t>Four major multi-layer network architectures:</a:t>
            </a:r>
          </a:p>
          <a:p>
            <a:pPr marL="914400" lvl="1" indent="-457200">
              <a:buFont typeface="+mj-lt"/>
              <a:buAutoNum type="arabicPeriod"/>
            </a:pPr>
            <a:r>
              <a:rPr lang="en-US" sz="2000" kern="0" dirty="0"/>
              <a:t>The Back-Propagation Network [</a:t>
            </a:r>
            <a:r>
              <a:rPr lang="en-US" sz="2000" kern="0" dirty="0" err="1"/>
              <a:t>Rumelhart</a:t>
            </a:r>
            <a:r>
              <a:rPr lang="en-US" sz="2000" kern="0" dirty="0"/>
              <a:t> et al, 1986]</a:t>
            </a:r>
          </a:p>
          <a:p>
            <a:pPr lvl="3"/>
            <a:r>
              <a:rPr lang="en-US" sz="1800" kern="0" dirty="0"/>
              <a:t>A multi-layer Perceptron based ANN</a:t>
            </a:r>
          </a:p>
          <a:p>
            <a:pPr lvl="3"/>
            <a:r>
              <a:rPr lang="en-US" sz="1800" kern="0" dirty="0"/>
              <a:t>Provide an elegant solution to hidden layers learning</a:t>
            </a:r>
          </a:p>
          <a:p>
            <a:pPr marL="914400" lvl="1" indent="-457200">
              <a:buFont typeface="+mj-lt"/>
              <a:buAutoNum type="arabicPeriod"/>
            </a:pPr>
            <a:r>
              <a:rPr lang="en-US" sz="2000" kern="0" dirty="0"/>
              <a:t>The Hopfield Network [Hopfield, 1982]</a:t>
            </a:r>
          </a:p>
          <a:p>
            <a:pPr lvl="3"/>
            <a:r>
              <a:rPr lang="en-US" sz="1800" kern="0" dirty="0"/>
              <a:t>Feedback between neurons</a:t>
            </a:r>
          </a:p>
          <a:p>
            <a:pPr lvl="3"/>
            <a:r>
              <a:rPr lang="en-US" sz="1800" kern="0" dirty="0"/>
              <a:t>Weight adjustment is based on Associate Memory</a:t>
            </a:r>
          </a:p>
          <a:p>
            <a:pPr marL="914400" lvl="1" indent="-457200">
              <a:buFont typeface="+mj-lt"/>
              <a:buAutoNum type="arabicPeriod"/>
            </a:pPr>
            <a:r>
              <a:rPr lang="en-US" sz="2000" kern="0" dirty="0"/>
              <a:t>The Counter Propagation Network [Hecht-Nielsen, 1987]</a:t>
            </a:r>
          </a:p>
          <a:p>
            <a:pPr lvl="3"/>
            <a:r>
              <a:rPr lang="en-US" sz="1800" kern="0" dirty="0"/>
              <a:t>Self Organizing Mapping (SOM) is employed to facilitate unsupervised learning</a:t>
            </a:r>
          </a:p>
          <a:p>
            <a:pPr lvl="3"/>
            <a:r>
              <a:rPr lang="en-US" sz="1800" kern="0" dirty="0"/>
              <a:t> Winner Take All (WTA) principle</a:t>
            </a:r>
          </a:p>
          <a:p>
            <a:pPr marL="971550" lvl="1" indent="-514350">
              <a:buFont typeface="+mj-lt"/>
              <a:buAutoNum type="arabicPeriod"/>
            </a:pPr>
            <a:r>
              <a:rPr lang="en-US" sz="2000" kern="0" dirty="0"/>
              <a:t>The LAMSTAR (Large Memory Storage and Retrieval) Network </a:t>
            </a:r>
          </a:p>
          <a:p>
            <a:pPr lvl="3"/>
            <a:r>
              <a:rPr lang="en-US" sz="1800" kern="0" dirty="0"/>
              <a:t>A </a:t>
            </a:r>
            <a:r>
              <a:rPr lang="en-US" sz="1800" kern="0" dirty="0" err="1"/>
              <a:t>Hebbian</a:t>
            </a:r>
            <a:r>
              <a:rPr lang="en-US" sz="1800" kern="0" dirty="0"/>
              <a:t> network that use SOM layer and WTA principle</a:t>
            </a:r>
          </a:p>
          <a:p>
            <a:pPr lvl="3"/>
            <a:endParaRPr lang="en-US" sz="1800" kern="0" dirty="0"/>
          </a:p>
          <a:p>
            <a:r>
              <a:rPr lang="en-US" sz="2200" b="1" kern="0" dirty="0"/>
              <a:t>Other networks: </a:t>
            </a:r>
            <a:r>
              <a:rPr lang="en-US" sz="2200" kern="0" dirty="0"/>
              <a:t>Adaptive Resonance Theory (ART), </a:t>
            </a:r>
            <a:r>
              <a:rPr lang="en-US" sz="2200" kern="0" dirty="0" err="1"/>
              <a:t>Cognitron</a:t>
            </a:r>
            <a:r>
              <a:rPr lang="en-US" sz="2200" kern="0" dirty="0"/>
              <a:t>, Statistical Training, Recurrent Networks, etc.</a:t>
            </a:r>
          </a:p>
          <a:p>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21</a:t>
            </a:fld>
            <a:endParaRPr lang="en-US">
              <a:ea typeface="+mn-ea"/>
            </a:endParaRPr>
          </a:p>
        </p:txBody>
      </p:sp>
    </p:spTree>
    <p:extLst>
      <p:ext uri="{BB962C8B-B14F-4D97-AF65-F5344CB8AC3E}">
        <p14:creationId xmlns:p14="http://schemas.microsoft.com/office/powerpoint/2010/main" val="246882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Multilayer Network Architecture</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8" name="Picture 7">
            <a:extLst>
              <a:ext uri="{FF2B5EF4-FFF2-40B4-BE49-F238E27FC236}">
                <a16:creationId xmlns:a16="http://schemas.microsoft.com/office/drawing/2014/main" id="{7F73CBDF-CA1E-479A-9DEF-C3F2248D2649}"/>
              </a:ext>
            </a:extLst>
          </p:cNvPr>
          <p:cNvPicPr>
            <a:picLocks noChangeAspect="1"/>
          </p:cNvPicPr>
          <p:nvPr/>
        </p:nvPicPr>
        <p:blipFill>
          <a:blip r:embed="rId2"/>
          <a:stretch>
            <a:fillRect/>
          </a:stretch>
        </p:blipFill>
        <p:spPr>
          <a:xfrm>
            <a:off x="432431" y="1335768"/>
            <a:ext cx="8254369" cy="4682347"/>
          </a:xfrm>
          <a:prstGeom prst="rect">
            <a:avLst/>
          </a:prstGeom>
        </p:spPr>
      </p:pic>
    </p:spTree>
    <p:extLst>
      <p:ext uri="{BB962C8B-B14F-4D97-AF65-F5344CB8AC3E}">
        <p14:creationId xmlns:p14="http://schemas.microsoft.com/office/powerpoint/2010/main" val="1354356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Classes</a:t>
            </a:r>
            <a:endParaRPr lang="en-US" sz="2400" dirty="0"/>
          </a:p>
        </p:txBody>
      </p:sp>
      <p:sp>
        <p:nvSpPr>
          <p:cNvPr id="3" name="Content Placeholder 2"/>
          <p:cNvSpPr>
            <a:spLocks noGrp="1"/>
          </p:cNvSpPr>
          <p:nvPr>
            <p:ph idx="1"/>
          </p:nvPr>
        </p:nvSpPr>
        <p:spPr>
          <a:xfrm>
            <a:off x="274637" y="1116274"/>
            <a:ext cx="8776896" cy="5037945"/>
          </a:xfrm>
        </p:spPr>
        <p:txBody>
          <a:bodyPr/>
          <a:lstStyle/>
          <a:p>
            <a:r>
              <a:rPr lang="en-US" sz="2200" b="1" kern="0" dirty="0"/>
              <a:t>Acyclic Networks</a:t>
            </a:r>
          </a:p>
          <a:p>
            <a:pPr lvl="1"/>
            <a:r>
              <a:rPr lang="en-US" sz="2000" kern="0" dirty="0"/>
              <a:t>Connections do not form directed cycles</a:t>
            </a:r>
          </a:p>
          <a:p>
            <a:pPr lvl="1"/>
            <a:r>
              <a:rPr lang="en-US" sz="2000" kern="0" dirty="0"/>
              <a:t>Multi-layered feedforward nets are acyclic</a:t>
            </a:r>
          </a:p>
          <a:p>
            <a:pPr lvl="1"/>
            <a:endParaRPr lang="en-US" sz="2000" kern="0" dirty="0"/>
          </a:p>
          <a:p>
            <a:r>
              <a:rPr lang="en-US" sz="2200" b="1" kern="0" dirty="0"/>
              <a:t>Recurrent Networks</a:t>
            </a:r>
          </a:p>
          <a:p>
            <a:pPr lvl="1"/>
            <a:r>
              <a:rPr lang="en-US" sz="2000" kern="0" dirty="0"/>
              <a:t>Nets with directed cycles (feedback)</a:t>
            </a:r>
          </a:p>
          <a:p>
            <a:pPr lvl="1"/>
            <a:r>
              <a:rPr lang="en-US" sz="2000" kern="0" dirty="0"/>
              <a:t>Much harder to analyze than acyclic nets</a:t>
            </a:r>
          </a:p>
          <a:p>
            <a:pPr lvl="1"/>
            <a:r>
              <a:rPr lang="en-US" sz="2000" kern="0" dirty="0"/>
              <a:t>Long short-term memory (LSTM)</a:t>
            </a:r>
          </a:p>
          <a:p>
            <a:pPr lvl="1"/>
            <a:endParaRPr lang="en-US" sz="2000" kern="0" dirty="0"/>
          </a:p>
          <a:p>
            <a:r>
              <a:rPr lang="en-US" sz="2200" b="1" kern="0" dirty="0"/>
              <a:t>Modular nets</a:t>
            </a:r>
          </a:p>
          <a:p>
            <a:pPr lvl="1"/>
            <a:r>
              <a:rPr lang="en-US" sz="2000" kern="0" dirty="0"/>
              <a:t>Consist of several modules, each of which is itself a neural net for a particular sub-problem</a:t>
            </a:r>
          </a:p>
          <a:p>
            <a:pPr lvl="1"/>
            <a:r>
              <a:rPr lang="en-US" sz="2000" kern="0" dirty="0"/>
              <a:t>Sparse connections between modules</a:t>
            </a:r>
          </a:p>
          <a:p>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23</a:t>
            </a:fld>
            <a:endParaRPr lang="en-US">
              <a:ea typeface="+mn-ea"/>
            </a:endParaRPr>
          </a:p>
        </p:txBody>
      </p:sp>
    </p:spTree>
    <p:extLst>
      <p:ext uri="{BB962C8B-B14F-4D97-AF65-F5344CB8AC3E}">
        <p14:creationId xmlns:p14="http://schemas.microsoft.com/office/powerpoint/2010/main" val="317264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Recurrent Network Architecture</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6" name="Picture 5">
            <a:extLst>
              <a:ext uri="{FF2B5EF4-FFF2-40B4-BE49-F238E27FC236}">
                <a16:creationId xmlns:a16="http://schemas.microsoft.com/office/drawing/2014/main" id="{556AE615-F37D-4DA5-8489-D3E080331BDB}"/>
              </a:ext>
            </a:extLst>
          </p:cNvPr>
          <p:cNvPicPr>
            <a:picLocks noChangeAspect="1"/>
          </p:cNvPicPr>
          <p:nvPr/>
        </p:nvPicPr>
        <p:blipFill>
          <a:blip r:embed="rId2"/>
          <a:stretch>
            <a:fillRect/>
          </a:stretch>
        </p:blipFill>
        <p:spPr>
          <a:xfrm>
            <a:off x="556265" y="1772113"/>
            <a:ext cx="8031470" cy="3313773"/>
          </a:xfrm>
          <a:prstGeom prst="rect">
            <a:avLst/>
          </a:prstGeom>
        </p:spPr>
      </p:pic>
    </p:spTree>
    <p:extLst>
      <p:ext uri="{BB962C8B-B14F-4D97-AF65-F5344CB8AC3E}">
        <p14:creationId xmlns:p14="http://schemas.microsoft.com/office/powerpoint/2010/main" val="214255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Fully Connected Network Architecture</a:t>
            </a:r>
            <a:endParaRPr lang="en-US" sz="2400" dirty="0"/>
          </a:p>
        </p:txBody>
      </p:sp>
      <p:sp>
        <p:nvSpPr>
          <p:cNvPr id="3" name="Content Placeholder 2"/>
          <p:cNvSpPr>
            <a:spLocks noGrp="1"/>
          </p:cNvSpPr>
          <p:nvPr>
            <p:ph idx="1"/>
          </p:nvPr>
        </p:nvSpPr>
        <p:spPr>
          <a:xfrm>
            <a:off x="5373384" y="3777280"/>
            <a:ext cx="3472083" cy="1914603"/>
          </a:xfrm>
        </p:spPr>
        <p:txBody>
          <a:bodyPr/>
          <a:lstStyle/>
          <a:p>
            <a:r>
              <a:rPr lang="en-US" sz="1800" kern="0" dirty="0"/>
              <a:t> Input Nodes: Receive inputs from environment</a:t>
            </a:r>
          </a:p>
          <a:p>
            <a:r>
              <a:rPr lang="en-US" sz="1800" kern="0" dirty="0"/>
              <a:t>Output Nodes: Send signals to environment</a:t>
            </a:r>
          </a:p>
          <a:p>
            <a:r>
              <a:rPr lang="en-US" sz="1800" kern="0" dirty="0"/>
              <a:t>Hidden Nodes: No direct interaction to the environment</a:t>
            </a:r>
          </a:p>
          <a:p>
            <a:endParaRPr lang="en-US" sz="1800" kern="0" dirty="0"/>
          </a:p>
          <a:p>
            <a:endParaRPr lang="en-US" sz="1800" kern="0" dirty="0"/>
          </a:p>
          <a:p>
            <a:endParaRPr lang="en-US" sz="1800" kern="0" dirty="0"/>
          </a:p>
          <a:p>
            <a:endParaRPr lang="en-US" sz="2200" kern="0" dirty="0"/>
          </a:p>
          <a:p>
            <a:pPr lvl="1"/>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25</a:t>
            </a:fld>
            <a:endParaRPr lang="en-US">
              <a:ea typeface="+mn-ea"/>
            </a:endParaRPr>
          </a:p>
        </p:txBody>
      </p:sp>
      <p:graphicFrame>
        <p:nvGraphicFramePr>
          <p:cNvPr id="6" name="Object 9">
            <a:extLst>
              <a:ext uri="{FF2B5EF4-FFF2-40B4-BE49-F238E27FC236}">
                <a16:creationId xmlns:a16="http://schemas.microsoft.com/office/drawing/2014/main" id="{ACDF3FC7-17D9-48D9-A8BD-454826733ECD}"/>
              </a:ext>
            </a:extLst>
          </p:cNvPr>
          <p:cNvGraphicFramePr>
            <a:graphicFrameLocks noChangeAspect="1"/>
          </p:cNvGraphicFramePr>
          <p:nvPr>
            <p:extLst>
              <p:ext uri="{D42A27DB-BD31-4B8C-83A1-F6EECF244321}">
                <p14:modId xmlns:p14="http://schemas.microsoft.com/office/powerpoint/2010/main" val="399786793"/>
              </p:ext>
            </p:extLst>
          </p:nvPr>
        </p:nvGraphicFramePr>
        <p:xfrm>
          <a:off x="688212" y="3499877"/>
          <a:ext cx="4380600" cy="2438302"/>
        </p:xfrm>
        <a:graphic>
          <a:graphicData uri="http://schemas.openxmlformats.org/presentationml/2006/ole">
            <mc:AlternateContent xmlns:mc="http://schemas.openxmlformats.org/markup-compatibility/2006">
              <mc:Choice xmlns:v="urn:schemas-microsoft-com:vml" Requires="v">
                <p:oleObj spid="_x0000_s5188" name="Bitmap Image" r:id="rId3" imgW="3734321" imgH="2247619" progId="Paint.Picture">
                  <p:embed/>
                </p:oleObj>
              </mc:Choice>
              <mc:Fallback>
                <p:oleObj name="Bitmap Image" r:id="rId3" imgW="3734321" imgH="2247619" progId="Paint.Picture">
                  <p:embed/>
                  <p:pic>
                    <p:nvPicPr>
                      <p:cNvPr id="11" name="Object 9">
                        <a:extLst>
                          <a:ext uri="{FF2B5EF4-FFF2-40B4-BE49-F238E27FC236}">
                            <a16:creationId xmlns:a16="http://schemas.microsoft.com/office/drawing/2014/main" id="{ACDF3FC7-17D9-48D9-A8BD-454826733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12" y="3499877"/>
                        <a:ext cx="4380600" cy="243830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2"/>
              <p:cNvSpPr txBox="1">
                <a:spLocks/>
              </p:cNvSpPr>
              <p:nvPr/>
            </p:nvSpPr>
            <p:spPr>
              <a:xfrm>
                <a:off x="427037" y="1268674"/>
                <a:ext cx="8475894" cy="1998508"/>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Aft>
                    <a:spcPts val="0"/>
                  </a:spcAft>
                </a:pPr>
                <a:r>
                  <a:rPr lang="en-US" sz="2200" b="1" kern="0" dirty="0"/>
                  <a:t>Fully Connected Network</a:t>
                </a:r>
              </a:p>
              <a:p>
                <a:pPr lvl="1" fontAlgn="auto">
                  <a:spcAft>
                    <a:spcPts val="0"/>
                  </a:spcAft>
                </a:pPr>
                <a:r>
                  <a:rPr lang="en-US" sz="2000" kern="0" dirty="0"/>
                  <a:t>Every node is connected to every other node</a:t>
                </a:r>
              </a:p>
              <a:p>
                <a:pPr lvl="1" fontAlgn="auto">
                  <a:spcAft>
                    <a:spcPts val="0"/>
                  </a:spcAft>
                </a:pPr>
                <a:r>
                  <a:rPr lang="en-US" sz="2000" kern="0" dirty="0"/>
                  <a:t>Connection may be excitatory (positive), inhibitory (negative), or irrelevant </a:t>
                </a:r>
                <a14:m>
                  <m:oMath xmlns:m="http://schemas.openxmlformats.org/officeDocument/2006/math">
                    <m:d>
                      <m:dPr>
                        <m:ctrlPr>
                          <a:rPr lang="en-US" sz="2000" i="1" kern="0">
                            <a:latin typeface="Cambria Math" panose="02040503050406030204" pitchFamily="18" charset="0"/>
                          </a:rPr>
                        </m:ctrlPr>
                      </m:dPr>
                      <m:e>
                        <m:r>
                          <a:rPr lang="en-US" sz="2000" i="1" kern="0">
                            <a:latin typeface="Cambria Math" panose="02040503050406030204" pitchFamily="18" charset="0"/>
                            <a:ea typeface="Cambria Math" panose="02040503050406030204" pitchFamily="18" charset="0"/>
                          </a:rPr>
                          <m:t>≈0</m:t>
                        </m:r>
                      </m:e>
                    </m:d>
                  </m:oMath>
                </a14:m>
                <a:endParaRPr lang="en-US" sz="2000" kern="0" dirty="0"/>
              </a:p>
              <a:p>
                <a:pPr lvl="1" fontAlgn="auto">
                  <a:spcAft>
                    <a:spcPts val="0"/>
                  </a:spcAft>
                </a:pPr>
                <a:r>
                  <a:rPr lang="en-US" sz="2000" kern="0" dirty="0"/>
                  <a:t>Most general</a:t>
                </a:r>
              </a:p>
              <a:p>
                <a:pPr lvl="1" fontAlgn="auto">
                  <a:spcAft>
                    <a:spcPts val="0"/>
                  </a:spcAft>
                </a:pPr>
                <a:r>
                  <a:rPr lang="en-US" sz="2000" kern="0" dirty="0"/>
                  <a:t>Symmetric fully connected net: weights are symmetric </a:t>
                </a:r>
                <a14:m>
                  <m:oMath xmlns:m="http://schemas.openxmlformats.org/officeDocument/2006/math">
                    <m:sSub>
                      <m:sSubPr>
                        <m:ctrlPr>
                          <a:rPr lang="en-US" sz="2000" i="1" kern="0">
                            <a:latin typeface="Cambria Math" panose="02040503050406030204" pitchFamily="18" charset="0"/>
                          </a:rPr>
                        </m:ctrlPr>
                      </m:sSubPr>
                      <m:e>
                        <m:r>
                          <a:rPr lang="en-US" sz="2000" i="1" kern="0">
                            <a:latin typeface="Cambria Math" panose="02040503050406030204" pitchFamily="18" charset="0"/>
                          </a:rPr>
                          <m:t>𝑤</m:t>
                        </m:r>
                      </m:e>
                      <m:sub>
                        <m:r>
                          <a:rPr lang="en-US" sz="2000" i="1" kern="0">
                            <a:latin typeface="Cambria Math" panose="02040503050406030204" pitchFamily="18" charset="0"/>
                          </a:rPr>
                          <m:t>𝑖𝑗</m:t>
                        </m:r>
                      </m:sub>
                    </m:sSub>
                    <m:r>
                      <a:rPr lang="en-US" sz="2000" i="1" kern="0">
                        <a:latin typeface="Cambria Math" panose="02040503050406030204" pitchFamily="18" charset="0"/>
                      </a:rPr>
                      <m:t>=</m:t>
                    </m:r>
                    <m:sSub>
                      <m:sSubPr>
                        <m:ctrlPr>
                          <a:rPr lang="en-US" sz="2000" i="1" kern="0">
                            <a:latin typeface="Cambria Math" panose="02040503050406030204" pitchFamily="18" charset="0"/>
                          </a:rPr>
                        </m:ctrlPr>
                      </m:sSubPr>
                      <m:e>
                        <m:r>
                          <a:rPr lang="en-US" sz="2000" i="1" kern="0">
                            <a:latin typeface="Cambria Math" panose="02040503050406030204" pitchFamily="18" charset="0"/>
                          </a:rPr>
                          <m:t>𝑤</m:t>
                        </m:r>
                      </m:e>
                      <m:sub>
                        <m:r>
                          <a:rPr lang="en-US" sz="2000" i="1" kern="0">
                            <a:latin typeface="Cambria Math" panose="02040503050406030204" pitchFamily="18" charset="0"/>
                          </a:rPr>
                          <m:t>𝑗𝑖</m:t>
                        </m:r>
                      </m:sub>
                    </m:sSub>
                  </m:oMath>
                </a14:m>
                <a:endParaRPr lang="en-US" sz="2000" kern="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27037" y="1268674"/>
                <a:ext cx="8475894" cy="1998508"/>
              </a:xfrm>
              <a:prstGeom prst="rect">
                <a:avLst/>
              </a:prstGeom>
              <a:blipFill>
                <a:blip r:embed="rId5"/>
                <a:stretch>
                  <a:fillRect l="-504" t="-1829"/>
                </a:stretch>
              </a:blipFill>
            </p:spPr>
            <p:txBody>
              <a:bodyPr/>
              <a:lstStyle/>
              <a:p>
                <a:r>
                  <a:rPr lang="en-US">
                    <a:noFill/>
                  </a:rPr>
                  <a:t> </a:t>
                </a:r>
              </a:p>
            </p:txBody>
          </p:sp>
        </mc:Fallback>
      </mc:AlternateContent>
    </p:spTree>
    <p:extLst>
      <p:ext uri="{BB962C8B-B14F-4D97-AF65-F5344CB8AC3E}">
        <p14:creationId xmlns:p14="http://schemas.microsoft.com/office/powerpoint/2010/main" val="81132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Layered Network Architecture</a:t>
            </a:r>
            <a:endParaRPr lang="en-US" sz="2400" dirty="0"/>
          </a:p>
        </p:txBody>
      </p:sp>
      <p:sp>
        <p:nvSpPr>
          <p:cNvPr id="3" name="Content Placeholder 2"/>
          <p:cNvSpPr>
            <a:spLocks noGrp="1"/>
          </p:cNvSpPr>
          <p:nvPr>
            <p:ph idx="1"/>
          </p:nvPr>
        </p:nvSpPr>
        <p:spPr>
          <a:xfrm>
            <a:off x="5202730" y="2937352"/>
            <a:ext cx="3472083" cy="2787907"/>
          </a:xfrm>
        </p:spPr>
        <p:txBody>
          <a:bodyPr/>
          <a:lstStyle/>
          <a:p>
            <a:r>
              <a:rPr lang="en-US" sz="1800" kern="0" dirty="0"/>
              <a:t> Input from the environment are applied to input layer (layer 0)</a:t>
            </a:r>
          </a:p>
          <a:p>
            <a:r>
              <a:rPr lang="en-US" sz="1800" kern="0" dirty="0"/>
              <a:t>Nodes in input layer are place holders with no computation occurring, i.e., their node functions are identity function</a:t>
            </a:r>
          </a:p>
          <a:p>
            <a:endParaRPr lang="en-US" sz="1800" kern="0" dirty="0"/>
          </a:p>
          <a:p>
            <a:endParaRPr lang="en-US" sz="1800" kern="0" dirty="0"/>
          </a:p>
          <a:p>
            <a:endParaRPr lang="en-US" sz="2200" kern="0" dirty="0"/>
          </a:p>
          <a:p>
            <a:pPr lvl="1"/>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26</a:t>
            </a:fld>
            <a:endParaRPr lang="en-US">
              <a:ea typeface="+mn-ea"/>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27037" y="1268674"/>
                <a:ext cx="8475894" cy="1450352"/>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200" b="1" kern="0" dirty="0"/>
                  <a:t>Layered Network</a:t>
                </a:r>
              </a:p>
              <a:p>
                <a:pPr lvl="1"/>
                <a:r>
                  <a:rPr lang="en-US" sz="2000" kern="0" dirty="0"/>
                  <a:t>Nodes that are partitioned into subsets, called layers</a:t>
                </a:r>
              </a:p>
              <a:p>
                <a:pPr lvl="1"/>
                <a:r>
                  <a:rPr lang="en-US" sz="2000" kern="0" dirty="0"/>
                  <a:t>No connections that lead from nodes from layer </a:t>
                </a:r>
                <a14:m>
                  <m:oMath xmlns:m="http://schemas.openxmlformats.org/officeDocument/2006/math">
                    <m:r>
                      <a:rPr lang="en-US" sz="2000" i="1" kern="0">
                        <a:latin typeface="Cambria Math" panose="02040503050406030204" pitchFamily="18" charset="0"/>
                      </a:rPr>
                      <m:t>𝑗</m:t>
                    </m:r>
                  </m:oMath>
                </a14:m>
                <a:r>
                  <a:rPr lang="en-US" sz="2000" kern="0" dirty="0"/>
                  <a:t> to layer </a:t>
                </a:r>
                <a14:m>
                  <m:oMath xmlns:m="http://schemas.openxmlformats.org/officeDocument/2006/math">
                    <m:r>
                      <a:rPr lang="en-US" sz="2000" i="1" kern="0">
                        <a:latin typeface="Cambria Math" panose="02040503050406030204" pitchFamily="18" charset="0"/>
                      </a:rPr>
                      <m:t>𝑘</m:t>
                    </m:r>
                  </m:oMath>
                </a14:m>
                <a:r>
                  <a:rPr lang="en-US" sz="2000" kern="0" dirty="0"/>
                  <a:t>, if </a:t>
                </a:r>
                <a14:m>
                  <m:oMath xmlns:m="http://schemas.openxmlformats.org/officeDocument/2006/math">
                    <m:r>
                      <a:rPr lang="en-US" sz="2000" i="1" kern="0">
                        <a:latin typeface="Cambria Math" panose="02040503050406030204" pitchFamily="18" charset="0"/>
                      </a:rPr>
                      <m:t>𝑗</m:t>
                    </m:r>
                    <m:r>
                      <a:rPr lang="en-US" sz="2000" i="1" kern="0">
                        <a:latin typeface="Cambria Math" panose="02040503050406030204" pitchFamily="18" charset="0"/>
                        <a:ea typeface="Cambria Math" panose="02040503050406030204" pitchFamily="18" charset="0"/>
                      </a:rPr>
                      <m:t>&gt;</m:t>
                    </m:r>
                    <m:r>
                      <a:rPr lang="en-US" sz="2000" i="1" kern="0">
                        <a:latin typeface="Cambria Math" panose="02040503050406030204" pitchFamily="18" charset="0"/>
                        <a:ea typeface="Cambria Math" panose="02040503050406030204" pitchFamily="18" charset="0"/>
                      </a:rPr>
                      <m:t>𝑘</m:t>
                    </m:r>
                  </m:oMath>
                </a14:m>
                <a:r>
                  <a:rPr lang="en-US" sz="2000" kern="0" dirty="0"/>
                  <a:t>  (no feedback)</a:t>
                </a:r>
              </a:p>
              <a:p>
                <a:pPr lvl="1" fontAlgn="auto">
                  <a:spcAft>
                    <a:spcPts val="0"/>
                  </a:spcAft>
                </a:pPr>
                <a:endParaRPr lang="en-US" sz="2000" kern="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27037" y="1268674"/>
                <a:ext cx="8475894" cy="1450352"/>
              </a:xfrm>
              <a:prstGeom prst="rect">
                <a:avLst/>
              </a:prstGeom>
              <a:blipFill>
                <a:blip r:embed="rId3"/>
                <a:stretch>
                  <a:fillRect l="-504" t="-2521"/>
                </a:stretch>
              </a:blipFill>
            </p:spPr>
            <p:txBody>
              <a:bodyPr/>
              <a:lstStyle/>
              <a:p>
                <a:r>
                  <a:rPr lang="en-US">
                    <a:noFill/>
                  </a:rPr>
                  <a:t> </a:t>
                </a:r>
              </a:p>
            </p:txBody>
          </p:sp>
        </mc:Fallback>
      </mc:AlternateContent>
      <p:graphicFrame>
        <p:nvGraphicFramePr>
          <p:cNvPr id="8" name="Object 8">
            <a:extLst>
              <a:ext uri="{FF2B5EF4-FFF2-40B4-BE49-F238E27FC236}">
                <a16:creationId xmlns:a16="http://schemas.microsoft.com/office/drawing/2014/main" id="{82BDC3B9-21B9-4080-B507-EABFEFE19EC7}"/>
              </a:ext>
            </a:extLst>
          </p:cNvPr>
          <p:cNvGraphicFramePr>
            <a:graphicFrameLocks noChangeAspect="1"/>
          </p:cNvGraphicFramePr>
          <p:nvPr>
            <p:extLst>
              <p:ext uri="{D42A27DB-BD31-4B8C-83A1-F6EECF244321}">
                <p14:modId xmlns:p14="http://schemas.microsoft.com/office/powerpoint/2010/main" val="1375598493"/>
              </p:ext>
            </p:extLst>
          </p:nvPr>
        </p:nvGraphicFramePr>
        <p:xfrm>
          <a:off x="527088" y="2592844"/>
          <a:ext cx="4476739" cy="2449513"/>
        </p:xfrm>
        <a:graphic>
          <a:graphicData uri="http://schemas.openxmlformats.org/presentationml/2006/ole">
            <mc:AlternateContent xmlns:mc="http://schemas.openxmlformats.org/markup-compatibility/2006">
              <mc:Choice xmlns:v="urn:schemas-microsoft-com:vml" Requires="v">
                <p:oleObj spid="_x0000_s6211" name="Bitmap Image" r:id="rId4" imgW="4401164" imgH="2419048" progId="Paint.Picture">
                  <p:embed/>
                </p:oleObj>
              </mc:Choice>
              <mc:Fallback>
                <p:oleObj name="Bitmap Image" r:id="rId4" imgW="4401164" imgH="2419048" progId="Paint.Picture">
                  <p:embed/>
                  <p:pic>
                    <p:nvPicPr>
                      <p:cNvPr id="8" name="Object 8">
                        <a:extLst>
                          <a:ext uri="{FF2B5EF4-FFF2-40B4-BE49-F238E27FC236}">
                            <a16:creationId xmlns:a16="http://schemas.microsoft.com/office/drawing/2014/main" id="{82BDC3B9-21B9-4080-B507-EABFEFE19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88" y="2592844"/>
                        <a:ext cx="4476739" cy="24495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07161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Feedforward  Network Architecture</a:t>
            </a:r>
            <a:endParaRPr lang="en-US" sz="2400" dirty="0"/>
          </a:p>
        </p:txBody>
      </p:sp>
      <p:sp>
        <p:nvSpPr>
          <p:cNvPr id="3" name="Content Placeholder 2"/>
          <p:cNvSpPr>
            <a:spLocks noGrp="1"/>
          </p:cNvSpPr>
          <p:nvPr>
            <p:ph idx="1"/>
          </p:nvPr>
        </p:nvSpPr>
        <p:spPr>
          <a:xfrm>
            <a:off x="5214717" y="3106550"/>
            <a:ext cx="3472083" cy="1593551"/>
          </a:xfrm>
        </p:spPr>
        <p:txBody>
          <a:bodyPr/>
          <a:lstStyle/>
          <a:p>
            <a:r>
              <a:rPr lang="en-US" sz="1800" kern="0" dirty="0"/>
              <a:t> Conceptually, nodes at higher levels successively abstract features from preceding layers</a:t>
            </a:r>
          </a:p>
          <a:p>
            <a:pPr marL="0" indent="0">
              <a:buNone/>
            </a:pPr>
            <a:endParaRPr lang="en-US" sz="1800" kern="0" dirty="0"/>
          </a:p>
          <a:p>
            <a:endParaRPr lang="en-US" sz="1800" kern="0" dirty="0"/>
          </a:p>
          <a:p>
            <a:endParaRPr lang="en-US" sz="2200" kern="0" dirty="0"/>
          </a:p>
          <a:p>
            <a:pPr lvl="1"/>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27</a:t>
            </a:fld>
            <a:endParaRPr lang="en-US">
              <a:ea typeface="+mn-ea"/>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27037" y="1268674"/>
                <a:ext cx="8475894" cy="1450352"/>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200" b="1" kern="0" dirty="0"/>
                  <a:t>Feedforward Networks</a:t>
                </a:r>
              </a:p>
              <a:p>
                <a:pPr lvl="1"/>
                <a:r>
                  <a:rPr lang="en-US" sz="2000" kern="0" dirty="0"/>
                  <a:t>A connection is allowed from a node from layer </a:t>
                </a:r>
                <a14:m>
                  <m:oMath xmlns:m="http://schemas.openxmlformats.org/officeDocument/2006/math">
                    <m:r>
                      <a:rPr lang="en-US" sz="2000" i="1" kern="0">
                        <a:latin typeface="Cambria Math" panose="02040503050406030204" pitchFamily="18" charset="0"/>
                      </a:rPr>
                      <m:t>𝑖</m:t>
                    </m:r>
                  </m:oMath>
                </a14:m>
                <a:r>
                  <a:rPr lang="en-US" sz="2000" kern="0" dirty="0"/>
                  <a:t> to nodes from layer </a:t>
                </a:r>
                <a14:m>
                  <m:oMath xmlns:m="http://schemas.openxmlformats.org/officeDocument/2006/math">
                    <m:r>
                      <a:rPr lang="en-US" sz="2000" i="1" kern="0">
                        <a:latin typeface="Cambria Math" panose="02040503050406030204" pitchFamily="18" charset="0"/>
                      </a:rPr>
                      <m:t>𝑖</m:t>
                    </m:r>
                    <m:r>
                      <a:rPr lang="en-US" sz="2000" i="1" kern="0">
                        <a:latin typeface="Cambria Math" panose="02040503050406030204" pitchFamily="18" charset="0"/>
                      </a:rPr>
                      <m:t>+1</m:t>
                    </m:r>
                  </m:oMath>
                </a14:m>
                <a:r>
                  <a:rPr lang="en-US" sz="2000" kern="0" dirty="0"/>
                  <a:t> only</a:t>
                </a:r>
              </a:p>
              <a:p>
                <a:pPr lvl="1"/>
                <a:r>
                  <a:rPr lang="en-US" sz="2000" kern="0" dirty="0"/>
                  <a:t>Most widely used</a:t>
                </a:r>
              </a:p>
              <a:p>
                <a:pPr marL="257175" lvl="1" indent="0">
                  <a:buNone/>
                </a:pPr>
                <a:endParaRPr lang="en-US" sz="2000" kern="0" dirty="0"/>
              </a:p>
              <a:p>
                <a:pPr lvl="1" fontAlgn="auto">
                  <a:spcAft>
                    <a:spcPts val="0"/>
                  </a:spcAft>
                </a:pPr>
                <a:endParaRPr lang="en-US" sz="2000" kern="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27037" y="1268674"/>
                <a:ext cx="8475894" cy="1450352"/>
              </a:xfrm>
              <a:prstGeom prst="rect">
                <a:avLst/>
              </a:prstGeom>
              <a:blipFill>
                <a:blip r:embed="rId2"/>
                <a:stretch>
                  <a:fillRect l="-504" t="-252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59C85C13-CC3F-4045-BD92-B7929DE01432}"/>
              </a:ext>
            </a:extLst>
          </p:cNvPr>
          <p:cNvPicPr>
            <a:picLocks noChangeAspect="1"/>
          </p:cNvPicPr>
          <p:nvPr/>
        </p:nvPicPr>
        <p:blipFill>
          <a:blip r:embed="rId3"/>
          <a:stretch>
            <a:fillRect/>
          </a:stretch>
        </p:blipFill>
        <p:spPr>
          <a:xfrm>
            <a:off x="885372" y="2937352"/>
            <a:ext cx="3911492" cy="2133599"/>
          </a:xfrm>
          <a:prstGeom prst="rect">
            <a:avLst/>
          </a:prstGeom>
        </p:spPr>
      </p:pic>
    </p:spTree>
    <p:extLst>
      <p:ext uri="{BB962C8B-B14F-4D97-AF65-F5344CB8AC3E}">
        <p14:creationId xmlns:p14="http://schemas.microsoft.com/office/powerpoint/2010/main" val="40323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8" name="Title 7"/>
          <p:cNvSpPr>
            <a:spLocks noGrp="1"/>
          </p:cNvSpPr>
          <p:nvPr>
            <p:ph type="title"/>
          </p:nvPr>
        </p:nvSpPr>
        <p:spPr>
          <a:xfrm>
            <a:off x="748560" y="1471042"/>
            <a:ext cx="7492297" cy="781396"/>
          </a:xfrm>
        </p:spPr>
        <p:txBody>
          <a:bodyPr/>
          <a:lstStyle/>
          <a:p>
            <a:r>
              <a:rPr lang="en-US" dirty="0"/>
              <a:t>ANNs Learning and Training</a:t>
            </a:r>
          </a:p>
        </p:txBody>
      </p:sp>
    </p:spTree>
    <p:extLst>
      <p:ext uri="{BB962C8B-B14F-4D97-AF65-F5344CB8AC3E}">
        <p14:creationId xmlns:p14="http://schemas.microsoft.com/office/powerpoint/2010/main" val="151131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Perceptron</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7" name="Content Placeholder 2"/>
          <p:cNvSpPr txBox="1">
            <a:spLocks/>
          </p:cNvSpPr>
          <p:nvPr/>
        </p:nvSpPr>
        <p:spPr>
          <a:xfrm>
            <a:off x="427037" y="1268674"/>
            <a:ext cx="8475894" cy="755335"/>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base" latinLnBrk="0" hangingPunct="1">
              <a:lnSpc>
                <a:spcPct val="100000"/>
              </a:lnSpc>
              <a:spcBef>
                <a:spcPts val="450"/>
              </a:spcBef>
              <a:spcAft>
                <a:spcPct val="0"/>
              </a:spcAft>
              <a:buClr>
                <a:srgbClr val="BF311A"/>
              </a:buClr>
              <a:buSzPct val="95000"/>
              <a:buFont typeface="Webdings" pitchFamily="18" charset="2"/>
              <a:buChar char=""/>
              <a:tabLst/>
              <a:defRPr/>
            </a:pPr>
            <a:r>
              <a:rPr kumimoji="0" lang="en-US" sz="2200" b="1" i="0" u="none" strike="noStrike" kern="0" cap="none" spc="0" normalizeH="0" baseline="0" noProof="0" dirty="0">
                <a:ln>
                  <a:noFill/>
                </a:ln>
                <a:solidFill>
                  <a:prstClr val="black"/>
                </a:solidFill>
                <a:effectLst/>
                <a:uLnTx/>
                <a:uFillTx/>
                <a:latin typeface="Arial" pitchFamily="34" charset="0"/>
                <a:ea typeface="+mn-ea"/>
                <a:cs typeface="Arial" pitchFamily="34" charset="0"/>
              </a:rPr>
              <a:t>Perceptron: A Learning neuron</a:t>
            </a:r>
          </a:p>
          <a:p>
            <a:pPr marL="257175" marR="0" lvl="1" indent="0" algn="l" defTabSz="685800" rtl="0" eaLnBrk="1" fontAlgn="base" latinLnBrk="0" hangingPunct="1">
              <a:lnSpc>
                <a:spcPct val="100000"/>
              </a:lnSpc>
              <a:spcBef>
                <a:spcPts val="225"/>
              </a:spcBef>
              <a:spcAft>
                <a:spcPct val="0"/>
              </a:spcAft>
              <a:buClr>
                <a:srgbClr val="BF311A"/>
              </a:buClr>
              <a:buSzPct val="90000"/>
              <a:buFont typeface="Wingdings" pitchFamily="2" charset="2"/>
              <a:buNone/>
              <a:tabLst/>
              <a:defRPr/>
            </a:pPr>
            <a:endParaRPr kumimoji="0" lang="en-US" sz="2000" b="0" i="0" u="none" strike="noStrike" kern="0" cap="none" spc="0" normalizeH="0" baseline="0" noProof="0" dirty="0">
              <a:ln>
                <a:noFill/>
              </a:ln>
              <a:solidFill>
                <a:prstClr val="black"/>
              </a:solidFill>
              <a:effectLst/>
              <a:uLnTx/>
              <a:uFillTx/>
              <a:latin typeface="Arial Narrow" pitchFamily="34" charset="0"/>
              <a:ea typeface="+mn-ea"/>
              <a:cs typeface="+mn-cs"/>
            </a:endParaRPr>
          </a:p>
          <a:p>
            <a:pPr marL="471488" marR="0" lvl="1" indent="-214313" algn="l" defTabSz="685800" rtl="0" eaLnBrk="1" fontAlgn="auto" latinLnBrk="0" hangingPunct="1">
              <a:lnSpc>
                <a:spcPct val="100000"/>
              </a:lnSpc>
              <a:spcBef>
                <a:spcPts val="225"/>
              </a:spcBef>
              <a:spcAft>
                <a:spcPts val="0"/>
              </a:spcAft>
              <a:buClr>
                <a:srgbClr val="BF311A"/>
              </a:buClr>
              <a:buSzPct val="90000"/>
              <a:buFont typeface="Wingdings" pitchFamily="2" charset="2"/>
              <a:buChar char="§"/>
              <a:tabLst/>
              <a:defRPr/>
            </a:pPr>
            <a:endParaRPr kumimoji="0" lang="en-US" sz="2000" b="0"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8" name="Picture 7">
            <a:extLst>
              <a:ext uri="{FF2B5EF4-FFF2-40B4-BE49-F238E27FC236}">
                <a16:creationId xmlns:a16="http://schemas.microsoft.com/office/drawing/2014/main" id="{D894E8BC-2E2F-480C-B3D8-D7DE8E8B6862}"/>
              </a:ext>
            </a:extLst>
          </p:cNvPr>
          <p:cNvPicPr>
            <a:picLocks noChangeAspect="1"/>
          </p:cNvPicPr>
          <p:nvPr/>
        </p:nvPicPr>
        <p:blipFill>
          <a:blip r:embed="rId2"/>
          <a:stretch>
            <a:fillRect/>
          </a:stretch>
        </p:blipFill>
        <p:spPr>
          <a:xfrm>
            <a:off x="1865073" y="2290580"/>
            <a:ext cx="5333341" cy="3409934"/>
          </a:xfrm>
          <a:prstGeom prst="rect">
            <a:avLst/>
          </a:prstGeom>
        </p:spPr>
      </p:pic>
    </p:spTree>
    <p:extLst>
      <p:ext uri="{BB962C8B-B14F-4D97-AF65-F5344CB8AC3E}">
        <p14:creationId xmlns:p14="http://schemas.microsoft.com/office/powerpoint/2010/main" val="78525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Motivation</a:t>
            </a:r>
            <a:endParaRPr lang="en-US" sz="2400" dirty="0"/>
          </a:p>
        </p:txBody>
      </p:sp>
      <p:sp>
        <p:nvSpPr>
          <p:cNvPr id="3" name="Content Placeholder 2"/>
          <p:cNvSpPr>
            <a:spLocks noGrp="1"/>
          </p:cNvSpPr>
          <p:nvPr>
            <p:ph idx="1"/>
          </p:nvPr>
        </p:nvSpPr>
        <p:spPr>
          <a:xfrm>
            <a:off x="214705" y="1486145"/>
            <a:ext cx="8412162" cy="4170911"/>
          </a:xfrm>
        </p:spPr>
        <p:txBody>
          <a:bodyPr/>
          <a:lstStyle/>
          <a:p>
            <a:r>
              <a:rPr lang="en-US" sz="2200" b="1" kern="0" dirty="0"/>
              <a:t>Why Artificial Neural Networks (ANNs)?</a:t>
            </a:r>
          </a:p>
          <a:p>
            <a:pPr lvl="1"/>
            <a:r>
              <a:rPr lang="en-US" sz="2000" kern="0" dirty="0"/>
              <a:t>Many tasks involving intelligence are extremely difficult to automate, but can be done easily (effortless) by animals e.g. recognize various objects and make sense out of large amount of visual information in their surrounding</a:t>
            </a:r>
          </a:p>
          <a:p>
            <a:pPr lvl="1"/>
            <a:r>
              <a:rPr lang="en-US" sz="2000" kern="0" dirty="0"/>
              <a:t>Tasks involve approximate, similarity, common sense reasoning e.g. driving, playing piano, etc.</a:t>
            </a:r>
          </a:p>
          <a:p>
            <a:pPr lvl="1"/>
            <a:r>
              <a:rPr lang="en-US" sz="2000" kern="0" dirty="0"/>
              <a:t>These tasks are often ill-defined, experience based, and hard to apply logic</a:t>
            </a:r>
          </a:p>
          <a:p>
            <a:pPr lvl="1"/>
            <a:endParaRPr lang="en-US" kern="0" dirty="0"/>
          </a:p>
          <a:p>
            <a:r>
              <a:rPr lang="en-US" sz="2200" kern="0" dirty="0"/>
              <a:t>This necessitates the study of cognition i.e. the study and simulation of Neural Networks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a:t>
            </a:fld>
            <a:endParaRPr lang="en-US">
              <a:ea typeface="+mn-ea"/>
            </a:endParaRPr>
          </a:p>
        </p:txBody>
      </p:sp>
    </p:spTree>
    <p:extLst>
      <p:ext uri="{BB962C8B-B14F-4D97-AF65-F5344CB8AC3E}">
        <p14:creationId xmlns:p14="http://schemas.microsoft.com/office/powerpoint/2010/main" val="8492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Linear Separability</a:t>
            </a:r>
            <a:endParaRPr lang="en-US" sz="2400" dirty="0"/>
          </a:p>
        </p:txBody>
      </p:sp>
      <p:sp>
        <p:nvSpPr>
          <p:cNvPr id="3" name="Content Placeholder 2"/>
          <p:cNvSpPr>
            <a:spLocks noGrp="1"/>
          </p:cNvSpPr>
          <p:nvPr>
            <p:ph idx="1"/>
          </p:nvPr>
        </p:nvSpPr>
        <p:spPr>
          <a:xfrm>
            <a:off x="274637" y="1116274"/>
            <a:ext cx="8776896" cy="5037945"/>
          </a:xfrm>
        </p:spPr>
        <p:txBody>
          <a:bodyPr/>
          <a:lstStyle/>
          <a:p>
            <a:pPr marL="533400" indent="-533400"/>
            <a:r>
              <a:rPr lang="en-US" altLang="en-US" sz="2200" b="1" dirty="0"/>
              <a:t>Linear Separability </a:t>
            </a:r>
          </a:p>
          <a:p>
            <a:pPr marL="914400" lvl="1" indent="-457200"/>
            <a:r>
              <a:rPr lang="en-US" altLang="en-US" sz="2000" dirty="0"/>
              <a:t>A set of (2D) patterns (</a:t>
            </a:r>
            <a:r>
              <a:rPr lang="en-US" altLang="en-US" sz="2000" i="1" dirty="0"/>
              <a:t>x</a:t>
            </a:r>
            <a:r>
              <a:rPr lang="en-US" altLang="en-US" sz="2000" i="1" baseline="-25000" dirty="0"/>
              <a:t>1</a:t>
            </a:r>
            <a:r>
              <a:rPr lang="en-US" altLang="en-US" sz="2000" dirty="0"/>
              <a:t>, </a:t>
            </a:r>
            <a:r>
              <a:rPr lang="en-US" altLang="en-US" sz="2000" i="1" dirty="0"/>
              <a:t>x</a:t>
            </a:r>
            <a:r>
              <a:rPr lang="en-US" altLang="en-US" sz="2000" i="1" baseline="-25000" dirty="0"/>
              <a:t>2</a:t>
            </a:r>
            <a:r>
              <a:rPr lang="en-US" altLang="en-US" sz="2000" dirty="0"/>
              <a:t>) of two classes is </a:t>
            </a:r>
            <a:r>
              <a:rPr lang="en-US" altLang="en-US" sz="2000" dirty="0">
                <a:solidFill>
                  <a:schemeClr val="accent2"/>
                </a:solidFill>
              </a:rPr>
              <a:t>linearly separable</a:t>
            </a:r>
            <a:r>
              <a:rPr lang="en-US" altLang="en-US" sz="2000" dirty="0"/>
              <a:t> if there exists a line on the (</a:t>
            </a:r>
            <a:r>
              <a:rPr lang="en-US" altLang="en-US" sz="2000" i="1" dirty="0"/>
              <a:t>x</a:t>
            </a:r>
            <a:r>
              <a:rPr lang="en-US" altLang="en-US" sz="2000" i="1" baseline="-25000" dirty="0"/>
              <a:t>1</a:t>
            </a:r>
            <a:r>
              <a:rPr lang="en-US" altLang="en-US" sz="2000" dirty="0"/>
              <a:t>, </a:t>
            </a:r>
            <a:r>
              <a:rPr lang="en-US" altLang="en-US" sz="2000" i="1" dirty="0"/>
              <a:t>x</a:t>
            </a:r>
            <a:r>
              <a:rPr lang="en-US" altLang="en-US" sz="2000" i="1" baseline="-25000" dirty="0"/>
              <a:t>2</a:t>
            </a:r>
            <a:r>
              <a:rPr lang="en-US" altLang="en-US" sz="2000" dirty="0"/>
              <a:t>) plane</a:t>
            </a:r>
          </a:p>
          <a:p>
            <a:pPr marL="1295400" lvl="2" indent="-381000"/>
            <a:r>
              <a:rPr lang="en-US" altLang="en-US" sz="1800" i="1" dirty="0"/>
              <a:t>w</a:t>
            </a:r>
            <a:r>
              <a:rPr lang="en-US" altLang="en-US" sz="1800" i="1" baseline="-25000" dirty="0"/>
              <a:t>0</a:t>
            </a:r>
            <a:r>
              <a:rPr lang="en-US" altLang="en-US" sz="1800" dirty="0"/>
              <a:t> + </a:t>
            </a:r>
            <a:r>
              <a:rPr lang="en-US" altLang="en-US" sz="1800" i="1" dirty="0"/>
              <a:t>w</a:t>
            </a:r>
            <a:r>
              <a:rPr lang="en-US" altLang="en-US" sz="1800" i="1" baseline="-25000" dirty="0"/>
              <a:t>1</a:t>
            </a:r>
            <a:r>
              <a:rPr lang="en-US" altLang="en-US" sz="1800" dirty="0"/>
              <a:t> </a:t>
            </a:r>
            <a:r>
              <a:rPr lang="en-US" altLang="en-US" sz="1800" i="1" dirty="0"/>
              <a:t>x</a:t>
            </a:r>
            <a:r>
              <a:rPr lang="en-US" altLang="en-US" sz="1800" i="1" baseline="-25000" dirty="0"/>
              <a:t>1</a:t>
            </a:r>
            <a:r>
              <a:rPr lang="en-US" altLang="en-US" sz="1800" dirty="0"/>
              <a:t> + </a:t>
            </a:r>
            <a:r>
              <a:rPr lang="en-US" altLang="en-US" sz="1800" i="1" dirty="0"/>
              <a:t>w</a:t>
            </a:r>
            <a:r>
              <a:rPr lang="en-US" altLang="en-US" sz="1800" i="1" baseline="-25000" dirty="0"/>
              <a:t>2 </a:t>
            </a:r>
            <a:r>
              <a:rPr lang="en-US" altLang="en-US" sz="1800" i="1" dirty="0"/>
              <a:t>x</a:t>
            </a:r>
            <a:r>
              <a:rPr lang="en-US" altLang="en-US" sz="1800" i="1" baseline="-25000" dirty="0"/>
              <a:t>2</a:t>
            </a:r>
            <a:r>
              <a:rPr lang="en-US" altLang="en-US" sz="1800" dirty="0"/>
              <a:t> = 0</a:t>
            </a:r>
          </a:p>
          <a:p>
            <a:pPr marL="1295400" lvl="2" indent="-381000"/>
            <a:r>
              <a:rPr lang="en-US" altLang="en-US" sz="1800" dirty="0"/>
              <a:t>Separates all patterns of one class from the other class</a:t>
            </a:r>
          </a:p>
          <a:p>
            <a:pPr marL="914400" lvl="2" indent="0">
              <a:buNone/>
            </a:pPr>
            <a:endParaRPr lang="en-US" altLang="en-US" sz="1800" dirty="0"/>
          </a:p>
          <a:p>
            <a:pPr marL="914400" lvl="1" indent="-457200"/>
            <a:r>
              <a:rPr lang="en-US" altLang="en-US" sz="2000" dirty="0"/>
              <a:t>A perceptron can be built with </a:t>
            </a:r>
          </a:p>
          <a:p>
            <a:pPr marL="1295400" lvl="2" indent="-381000"/>
            <a:r>
              <a:rPr lang="en-US" altLang="en-US" sz="1800" dirty="0"/>
              <a:t>3 input </a:t>
            </a:r>
            <a:r>
              <a:rPr lang="en-US" altLang="en-US" sz="1800" i="1" dirty="0"/>
              <a:t>x</a:t>
            </a:r>
            <a:r>
              <a:rPr lang="en-US" altLang="en-US" sz="1800" i="1" baseline="-25000" dirty="0"/>
              <a:t>0</a:t>
            </a:r>
            <a:r>
              <a:rPr lang="en-US" altLang="en-US" sz="1800" dirty="0"/>
              <a:t> = 1, </a:t>
            </a:r>
            <a:r>
              <a:rPr lang="en-US" altLang="en-US" sz="1800" i="1" dirty="0"/>
              <a:t>x</a:t>
            </a:r>
            <a:r>
              <a:rPr lang="en-US" altLang="en-US" sz="1800" i="1" baseline="-25000" dirty="0"/>
              <a:t>1</a:t>
            </a:r>
            <a:r>
              <a:rPr lang="en-US" altLang="en-US" sz="1800" dirty="0"/>
              <a:t>, </a:t>
            </a:r>
            <a:r>
              <a:rPr lang="en-US" altLang="en-US" sz="1800" i="1" dirty="0"/>
              <a:t>x</a:t>
            </a:r>
            <a:r>
              <a:rPr lang="en-US" altLang="en-US" sz="1800" i="1" baseline="-25000" dirty="0"/>
              <a:t>2</a:t>
            </a:r>
            <a:r>
              <a:rPr lang="en-US" altLang="en-US" sz="1800" dirty="0"/>
              <a:t> with weights </a:t>
            </a:r>
            <a:r>
              <a:rPr lang="en-US" altLang="en-US" sz="1800" i="1" dirty="0"/>
              <a:t>w</a:t>
            </a:r>
            <a:r>
              <a:rPr lang="en-US" altLang="en-US" sz="1800" i="1" baseline="-25000" dirty="0"/>
              <a:t>0</a:t>
            </a:r>
            <a:r>
              <a:rPr lang="en-US" altLang="en-US" sz="1800" dirty="0"/>
              <a:t>, </a:t>
            </a:r>
            <a:r>
              <a:rPr lang="en-US" altLang="en-US" sz="1800" i="1" dirty="0"/>
              <a:t>w</a:t>
            </a:r>
            <a:r>
              <a:rPr lang="en-US" altLang="en-US" sz="1800" i="1" baseline="-25000" dirty="0"/>
              <a:t>1</a:t>
            </a:r>
            <a:r>
              <a:rPr lang="en-US" altLang="en-US" sz="1800" dirty="0"/>
              <a:t>, </a:t>
            </a:r>
            <a:r>
              <a:rPr lang="en-US" altLang="en-US" sz="1800" i="1" dirty="0"/>
              <a:t>w</a:t>
            </a:r>
            <a:r>
              <a:rPr lang="en-US" altLang="en-US" sz="1800" i="1" baseline="-25000" dirty="0"/>
              <a:t>2 </a:t>
            </a:r>
            <a:r>
              <a:rPr lang="en-US" altLang="en-US" sz="1800" dirty="0"/>
              <a:t> </a:t>
            </a:r>
          </a:p>
          <a:p>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30</a:t>
            </a:fld>
            <a:endParaRPr lang="en-US">
              <a:ea typeface="+mn-ea"/>
            </a:endParaRPr>
          </a:p>
        </p:txBody>
      </p:sp>
    </p:spTree>
    <p:extLst>
      <p:ext uri="{BB962C8B-B14F-4D97-AF65-F5344CB8AC3E}">
        <p14:creationId xmlns:p14="http://schemas.microsoft.com/office/powerpoint/2010/main" val="420827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Linear Separability</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4637" y="1116274"/>
                <a:ext cx="8776896" cy="5037945"/>
              </a:xfrm>
            </p:spPr>
            <p:txBody>
              <a:bodyPr/>
              <a:lstStyle/>
              <a:p>
                <a:r>
                  <a:rPr lang="en-US" sz="2200" dirty="0"/>
                  <a:t>Consider </a:t>
                </a:r>
                <a14:m>
                  <m:oMath xmlns:m="http://schemas.openxmlformats.org/officeDocument/2006/math">
                    <m:r>
                      <a:rPr lang="en-US" sz="2200" i="1">
                        <a:latin typeface="Cambria Math" panose="02040503050406030204" pitchFamily="18" charset="0"/>
                      </a:rPr>
                      <m:t>𝑏</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𝑤</m:t>
                        </m:r>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𝑤</m:t>
                        </m:r>
                      </m:e>
                      <m:sub>
                        <m:r>
                          <a:rPr lang="en-US" sz="2200" i="1">
                            <a:latin typeface="Cambria Math" panose="02040503050406030204" pitchFamily="18" charset="0"/>
                          </a:rPr>
                          <m:t>2</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2</m:t>
                        </m:r>
                      </m:sub>
                    </m:sSub>
                    <m:r>
                      <a:rPr lang="en-US" sz="2200" i="1">
                        <a:latin typeface="Cambria Math" panose="02040503050406030204" pitchFamily="18" charset="0"/>
                      </a:rPr>
                      <m:t>=0</m:t>
                    </m:r>
                  </m:oMath>
                </a14:m>
                <a:endParaRPr lang="en-US" sz="2200" dirty="0"/>
              </a:p>
              <a:p>
                <a:pPr marL="0" indent="0">
                  <a:buNone/>
                </a:pPr>
                <a:endParaRPr lang="en-US" sz="2000" dirty="0"/>
              </a:p>
              <a:p>
                <a:pPr marL="0" indent="0">
                  <a:buNone/>
                </a:pPr>
                <a:r>
                  <a:rPr lang="en-US" sz="2200" dirty="0"/>
                  <a:t> then </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den>
                      </m:f>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𝑏</m:t>
                          </m:r>
                        </m:num>
                        <m:den>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den>
                      </m:f>
                    </m:oMath>
                  </m:oMathPara>
                </a14:m>
                <a:endParaRPr lang="en-US" sz="2000" dirty="0"/>
              </a:p>
              <a:p>
                <a:pPr marL="0" indent="0">
                  <a:buNone/>
                </a:pPr>
                <a:endParaRPr lang="en-US" sz="2000" dirty="0"/>
              </a:p>
              <a:p>
                <a:r>
                  <a:rPr lang="en-US" sz="2200" dirty="0"/>
                  <a:t>For a given line, there are many choices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𝑤</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𝑤</m:t>
                        </m:r>
                      </m:e>
                      <m:sub>
                        <m:r>
                          <a:rPr lang="en-US" sz="2200" i="1">
                            <a:latin typeface="Cambria Math" panose="02040503050406030204" pitchFamily="18" charset="0"/>
                          </a:rPr>
                          <m:t>2</m:t>
                        </m:r>
                      </m:sub>
                    </m:sSub>
                    <m:r>
                      <a:rPr lang="en-US" sz="2200" i="1">
                        <a:latin typeface="Cambria Math" panose="02040503050406030204" pitchFamily="18" charset="0"/>
                      </a:rPr>
                      <m:t>,</m:t>
                    </m:r>
                    <m:r>
                      <a:rPr lang="en-US" sz="2200" i="1">
                        <a:latin typeface="Cambria Math" panose="02040503050406030204" pitchFamily="18" charset="0"/>
                      </a:rPr>
                      <m:t>𝑎𝑛𝑑</m:t>
                    </m:r>
                    <m:r>
                      <a:rPr lang="en-US" sz="2200" i="1">
                        <a:latin typeface="Cambria Math" panose="02040503050406030204" pitchFamily="18" charset="0"/>
                      </a:rPr>
                      <m:t> </m:t>
                    </m:r>
                    <m:r>
                      <a:rPr lang="en-US" sz="2200" i="1">
                        <a:latin typeface="Cambria Math" panose="02040503050406030204" pitchFamily="18" charset="0"/>
                      </a:rPr>
                      <m:t>𝑏</m:t>
                    </m:r>
                  </m:oMath>
                </a14:m>
                <a:endParaRPr lang="en-US" sz="2200" dirty="0"/>
              </a:p>
              <a:p>
                <a:endParaRPr lang="en-US" sz="2000" kern="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4637" y="1116274"/>
                <a:ext cx="8776896" cy="5037945"/>
              </a:xfrm>
              <a:blipFill>
                <a:blip r:embed="rId2"/>
                <a:stretch>
                  <a:fillRect l="-486" t="-72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31</a:t>
            </a:fld>
            <a:endParaRPr lang="en-US">
              <a:ea typeface="+mn-ea"/>
            </a:endParaRPr>
          </a:p>
        </p:txBody>
      </p:sp>
    </p:spTree>
    <p:extLst>
      <p:ext uri="{BB962C8B-B14F-4D97-AF65-F5344CB8AC3E}">
        <p14:creationId xmlns:p14="http://schemas.microsoft.com/office/powerpoint/2010/main" val="404892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Logical AND</a:t>
            </a:r>
            <a:endParaRPr lang="en-US" sz="240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32</a:t>
            </a:fld>
            <a:endParaRPr lang="en-US">
              <a:ea typeface="+mn-ea"/>
            </a:endParaRPr>
          </a:p>
        </p:txBody>
      </p:sp>
      <mc:AlternateContent xmlns:mc="http://schemas.openxmlformats.org/markup-compatibility/2006" xmlns:a14="http://schemas.microsoft.com/office/drawing/2010/main">
        <mc:Choice Requires="a14">
          <p:sp>
            <p:nvSpPr>
              <p:cNvPr id="6" name="Content Placeholder 1"/>
              <p:cNvSpPr txBox="1">
                <a:spLocks/>
              </p:cNvSpPr>
              <p:nvPr/>
            </p:nvSpPr>
            <p:spPr>
              <a:xfrm>
                <a:off x="664396" y="1348586"/>
                <a:ext cx="4495800" cy="4915039"/>
              </a:xfrm>
              <a:prstGeom prst="rect">
                <a:avLst/>
              </a:prstGeom>
            </p:spPr>
            <p:txBody>
              <a:bodyPr vert="horz" lIns="91440" tIns="45720" rIns="91440" bIns="45720" rtlCol="0">
                <a:norm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Aft>
                    <a:spcPts val="0"/>
                  </a:spcAft>
                </a:pPr>
                <a:r>
                  <a:rPr lang="en-US" sz="2200" dirty="0"/>
                  <a:t>Logical AND function, patterns (bipolar) decision boundary</a:t>
                </a:r>
              </a:p>
              <a:p>
                <a:pPr marL="0" indent="0" fontAlgn="auto">
                  <a:spcAft>
                    <a:spcPts val="0"/>
                  </a:spcAft>
                  <a:buFont typeface="Webdings" pitchFamily="18" charset="2"/>
                  <a:buNone/>
                </a:pPr>
                <a:endParaRPr lang="en-US" sz="2400" dirty="0"/>
              </a:p>
              <a:p>
                <a:pPr marL="0" indent="0" fontAlgn="auto">
                  <a:spcAft>
                    <a:spcPts val="0"/>
                  </a:spcAft>
                  <a:buFont typeface="Webdings" pitchFamily="18" charset="2"/>
                  <a:buNone/>
                </a:pPr>
                <a:endParaRPr lang="en-US" sz="2400" dirty="0"/>
              </a:p>
              <a:p>
                <a:pPr marL="457200" lvl="1" indent="0" fontAlgn="auto">
                  <a:spcAft>
                    <a:spcPts val="0"/>
                  </a:spcAft>
                  <a:buFont typeface="Wingdings" pitchFamily="2" charset="2"/>
                  <a:buNone/>
                </a:pPr>
                <a:endParaRPr lang="en-US" dirty="0"/>
              </a:p>
              <a:p>
                <a:pPr marL="457200" lvl="1" indent="0" fontAlgn="auto">
                  <a:spcAft>
                    <a:spcPts val="0"/>
                  </a:spcAft>
                  <a:buFont typeface="Wingdings" pitchFamily="2" charset="2"/>
                  <a:buNone/>
                </a:pPr>
                <a:endParaRPr lang="en-US" dirty="0"/>
              </a:p>
              <a:p>
                <a:pPr marL="457200" lvl="1" indent="0" fontAlgn="auto">
                  <a:spcAft>
                    <a:spcPts val="0"/>
                  </a:spcAft>
                  <a:buFont typeface="Wingdings" pitchFamily="2" charset="2"/>
                  <a:buNone/>
                </a:pPr>
                <a:endParaRPr lang="en-US" dirty="0"/>
              </a:p>
              <a:p>
                <a:pPr marL="457200" lvl="1" indent="0" fontAlgn="auto">
                  <a:spcAft>
                    <a:spcPts val="0"/>
                  </a:spcAft>
                  <a:buFont typeface="Wingdings" pitchFamily="2" charset="2"/>
                  <a:buNone/>
                </a:pPr>
                <a:endParaRPr lang="en-US" dirty="0"/>
              </a:p>
              <a:p>
                <a:pPr marL="457200" lvl="1" indent="0" fontAlgn="auto">
                  <a:spcAft>
                    <a:spcPts val="0"/>
                  </a:spcAft>
                  <a:buFont typeface="Wingdings" pitchFamily="2" charset="2"/>
                  <a:buNone/>
                </a:pPr>
                <a:endParaRPr lang="en-US" dirty="0"/>
              </a:p>
              <a:p>
                <a:pPr marL="457200" lvl="1" indent="0" fontAlgn="auto">
                  <a:spcAft>
                    <a:spcPts val="0"/>
                  </a:spcAft>
                  <a:buFont typeface="Wingdings" pitchFamily="2" charset="2"/>
                  <a:buNone/>
                </a:pPr>
                <a:endParaRPr lang="en-US" dirty="0"/>
              </a:p>
              <a:p>
                <a:pPr marL="457200" lvl="1" indent="0" fontAlgn="auto">
                  <a:spcAft>
                    <a:spcPts val="0"/>
                  </a:spcAft>
                  <a:buFont typeface="Wingdings" pitchFamily="2" charset="2"/>
                  <a:buNone/>
                </a:pPr>
                <a:endParaRPr lang="en-US" dirty="0"/>
              </a:p>
              <a:p>
                <a:pPr lvl="1" fontAlgn="auto">
                  <a:spcAft>
                    <a:spcPts val="0"/>
                  </a:spcAft>
                </a:pPr>
                <a:r>
                  <a:rPr lang="en-US" sz="2000" dirty="0"/>
                  <a:t>Decision line</a:t>
                </a:r>
              </a:p>
              <a:p>
                <a:pPr lvl="1" fontAlgn="auto">
                  <a:spcAft>
                    <a:spcPts val="0"/>
                  </a:spcAft>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=−1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m:t>
                    </m:r>
                  </m:oMath>
                </a14:m>
                <a:endParaRPr lang="en-US" i="1" dirty="0">
                  <a:latin typeface="Cambria Math" panose="02040503050406030204" pitchFamily="18" charset="0"/>
                </a:endParaRPr>
              </a:p>
              <a:p>
                <a:pPr marL="457200" lvl="1" indent="0" fontAlgn="auto">
                  <a:spcAft>
                    <a:spcPts val="0"/>
                  </a:spcAft>
                  <a:buFont typeface="Wingdings" pitchFamily="2" charset="2"/>
                  <a:buNone/>
                </a:pPr>
                <a:r>
                  <a:rPr lang="en-US" sz="2000" dirty="0"/>
                  <a:t>         </a:t>
                </a:r>
                <a14:m>
                  <m:oMath xmlns:m="http://schemas.openxmlformats.org/officeDocument/2006/math">
                    <m:r>
                      <a:rPr lang="en-US" sz="2000" i="1" smtClean="0">
                        <a:latin typeface="Cambria Math" panose="02040503050406030204" pitchFamily="18" charset="0"/>
                      </a:rPr>
                      <m:t>−1+</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𝑥</m:t>
                        </m:r>
                      </m:e>
                      <m:sub>
                        <m:r>
                          <a:rPr lang="en-US" sz="2000" i="1" smtClean="0">
                            <a:latin typeface="Cambria Math" panose="02040503050406030204" pitchFamily="18" charset="0"/>
                          </a:rPr>
                          <m:t>1</m:t>
                        </m:r>
                      </m:sub>
                    </m:sSub>
                    <m:r>
                      <a:rPr lang="en-US" sz="200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𝑥</m:t>
                        </m:r>
                      </m:e>
                      <m:sub>
                        <m:r>
                          <a:rPr lang="en-US" sz="2000" i="1" smtClean="0">
                            <a:latin typeface="Cambria Math" panose="02040503050406030204" pitchFamily="18" charset="0"/>
                          </a:rPr>
                          <m:t>2</m:t>
                        </m:r>
                      </m:sub>
                    </m:sSub>
                    <m:r>
                      <a:rPr lang="en-US" sz="2000" i="1" smtClean="0">
                        <a:latin typeface="Cambria Math" panose="02040503050406030204" pitchFamily="18" charset="0"/>
                      </a:rPr>
                      <m:t>=0</m:t>
                    </m:r>
                  </m:oMath>
                </a14:m>
                <a:r>
                  <a:rPr lang="en-US" sz="2000" dirty="0"/>
                  <a:t>  </a:t>
                </a:r>
              </a:p>
            </p:txBody>
          </p:sp>
        </mc:Choice>
        <mc:Fallback xmlns="">
          <p:sp>
            <p:nvSpPr>
              <p:cNvPr id="6" name="Content Placeholder 1"/>
              <p:cNvSpPr txBox="1">
                <a:spLocks noRot="1" noChangeAspect="1" noMove="1" noResize="1" noEditPoints="1" noAdjustHandles="1" noChangeArrowheads="1" noChangeShapeType="1" noTextEdit="1"/>
              </p:cNvSpPr>
              <p:nvPr/>
            </p:nvSpPr>
            <p:spPr>
              <a:xfrm>
                <a:off x="664396" y="1348586"/>
                <a:ext cx="4495800" cy="4915039"/>
              </a:xfrm>
              <a:prstGeom prst="rect">
                <a:avLst/>
              </a:prstGeom>
              <a:blipFill>
                <a:blip r:embed="rId2"/>
                <a:stretch>
                  <a:fillRect l="-1085" t="-744"/>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2894935265"/>
              </p:ext>
            </p:extLst>
          </p:nvPr>
        </p:nvGraphicFramePr>
        <p:xfrm>
          <a:off x="1197796" y="2305884"/>
          <a:ext cx="3048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370840">
                <a:tc>
                  <a:txBody>
                    <a:bodyPr/>
                    <a:lstStyle/>
                    <a:p>
                      <a:pPr algn="ctr"/>
                      <a:r>
                        <a:rPr lang="en-US" dirty="0"/>
                        <a:t>x1</a:t>
                      </a:r>
                    </a:p>
                  </a:txBody>
                  <a:tcPr/>
                </a:tc>
                <a:tc>
                  <a:txBody>
                    <a:bodyPr/>
                    <a:lstStyle/>
                    <a:p>
                      <a:pPr algn="ctr"/>
                      <a:r>
                        <a:rPr lang="en-US" dirty="0"/>
                        <a:t>x2</a:t>
                      </a:r>
                    </a:p>
                  </a:txBody>
                  <a:tcPr/>
                </a:tc>
                <a:tc>
                  <a:txBody>
                    <a:bodyPr/>
                    <a:lstStyle/>
                    <a:p>
                      <a:pPr algn="ctr"/>
                      <a:r>
                        <a:rPr lang="en-US" dirty="0"/>
                        <a:t>Output</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0004"/>
                  </a:ext>
                </a:extLst>
              </a:tr>
            </a:tbl>
          </a:graphicData>
        </a:graphic>
      </p:graphicFrame>
      <p:grpSp>
        <p:nvGrpSpPr>
          <p:cNvPr id="10" name="Group 9"/>
          <p:cNvGrpSpPr/>
          <p:nvPr/>
        </p:nvGrpSpPr>
        <p:grpSpPr>
          <a:xfrm>
            <a:off x="4800600" y="1513412"/>
            <a:ext cx="3269414" cy="3704919"/>
            <a:chOff x="4800600" y="1513412"/>
            <a:chExt cx="3269414" cy="3704919"/>
          </a:xfrm>
        </p:grpSpPr>
        <p:cxnSp>
          <p:nvCxnSpPr>
            <p:cNvPr id="11" name="Straight Arrow Connector 10"/>
            <p:cNvCxnSpPr/>
            <p:nvPr/>
          </p:nvCxnSpPr>
          <p:spPr>
            <a:xfrm flipV="1">
              <a:off x="6248400" y="1600200"/>
              <a:ext cx="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2819400"/>
              <a:ext cx="2895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91200" y="1752600"/>
              <a:ext cx="1752600" cy="1752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793913" y="2819400"/>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793913" y="2819400"/>
                  <a:ext cx="276101" cy="276999"/>
                </a:xfrm>
                <a:prstGeom prst="rect">
                  <a:avLst/>
                </a:prstGeom>
                <a:blipFill>
                  <a:blip r:embed="rId3"/>
                  <a:stretch>
                    <a:fillRect l="-2888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377587" y="1513412"/>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377587" y="1513412"/>
                  <a:ext cx="281423" cy="276999"/>
                </a:xfrm>
                <a:prstGeom prst="rect">
                  <a:avLst/>
                </a:prstGeom>
                <a:blipFill>
                  <a:blip r:embed="rId4"/>
                  <a:stretch>
                    <a:fillRect l="-26087" b="-19565"/>
                  </a:stretch>
                </a:blipFill>
              </p:spPr>
              <p:txBody>
                <a:bodyPr/>
                <a:lstStyle/>
                <a:p>
                  <a:r>
                    <a:rPr lang="en-US">
                      <a:noFill/>
                    </a:rPr>
                    <a:t> </a:t>
                  </a:r>
                </a:p>
              </p:txBody>
            </p:sp>
          </mc:Fallback>
        </mc:AlternateContent>
        <p:sp>
          <p:nvSpPr>
            <p:cNvPr id="16" name="TextBox 15"/>
            <p:cNvSpPr txBox="1"/>
            <p:nvPr/>
          </p:nvSpPr>
          <p:spPr>
            <a:xfrm>
              <a:off x="5638800" y="2057400"/>
              <a:ext cx="306494" cy="369332"/>
            </a:xfrm>
            <a:prstGeom prst="rect">
              <a:avLst/>
            </a:prstGeom>
            <a:noFill/>
          </p:spPr>
          <p:txBody>
            <a:bodyPr wrap="none" rtlCol="0">
              <a:spAutoFit/>
            </a:bodyPr>
            <a:lstStyle/>
            <a:p>
              <a:r>
                <a:rPr lang="en-US" dirty="0"/>
                <a:t>o</a:t>
              </a:r>
            </a:p>
          </p:txBody>
        </p:sp>
        <p:sp>
          <p:nvSpPr>
            <p:cNvPr id="17" name="TextBox 16"/>
            <p:cNvSpPr txBox="1"/>
            <p:nvPr/>
          </p:nvSpPr>
          <p:spPr>
            <a:xfrm>
              <a:off x="5638800" y="3059668"/>
              <a:ext cx="306494" cy="369332"/>
            </a:xfrm>
            <a:prstGeom prst="rect">
              <a:avLst/>
            </a:prstGeom>
            <a:noFill/>
          </p:spPr>
          <p:txBody>
            <a:bodyPr wrap="none" rtlCol="0">
              <a:spAutoFit/>
            </a:bodyPr>
            <a:lstStyle/>
            <a:p>
              <a:r>
                <a:rPr lang="en-US" dirty="0"/>
                <a:t>o</a:t>
              </a:r>
            </a:p>
          </p:txBody>
        </p:sp>
        <p:sp>
          <p:nvSpPr>
            <p:cNvPr id="18" name="TextBox 17"/>
            <p:cNvSpPr txBox="1"/>
            <p:nvPr/>
          </p:nvSpPr>
          <p:spPr>
            <a:xfrm>
              <a:off x="6705600" y="3048000"/>
              <a:ext cx="306494" cy="369332"/>
            </a:xfrm>
            <a:prstGeom prst="rect">
              <a:avLst/>
            </a:prstGeom>
            <a:noFill/>
          </p:spPr>
          <p:txBody>
            <a:bodyPr wrap="none" rtlCol="0">
              <a:spAutoFit/>
            </a:bodyPr>
            <a:lstStyle/>
            <a:p>
              <a:r>
                <a:rPr lang="en-US" dirty="0"/>
                <a:t>o</a:t>
              </a:r>
            </a:p>
          </p:txBody>
        </p:sp>
        <p:sp>
          <p:nvSpPr>
            <p:cNvPr id="19" name="TextBox 18"/>
            <p:cNvSpPr txBox="1"/>
            <p:nvPr/>
          </p:nvSpPr>
          <p:spPr>
            <a:xfrm>
              <a:off x="6703906" y="2057400"/>
              <a:ext cx="284052" cy="369332"/>
            </a:xfrm>
            <a:prstGeom prst="rect">
              <a:avLst/>
            </a:prstGeom>
            <a:noFill/>
          </p:spPr>
          <p:txBody>
            <a:bodyPr wrap="none" rtlCol="0">
              <a:spAutoFit/>
            </a:bodyPr>
            <a:lstStyle/>
            <a:p>
              <a:r>
                <a:rPr lang="en-US" dirty="0"/>
                <a:t>x</a:t>
              </a:r>
            </a:p>
          </p:txBody>
        </p:sp>
        <p:sp>
          <p:nvSpPr>
            <p:cNvPr id="20" name="TextBox 19"/>
            <p:cNvSpPr txBox="1"/>
            <p:nvPr/>
          </p:nvSpPr>
          <p:spPr>
            <a:xfrm>
              <a:off x="5257800" y="4572000"/>
              <a:ext cx="2084225" cy="646331"/>
            </a:xfrm>
            <a:prstGeom prst="rect">
              <a:avLst/>
            </a:prstGeom>
            <a:noFill/>
          </p:spPr>
          <p:txBody>
            <a:bodyPr wrap="none" rtlCol="0">
              <a:spAutoFit/>
            </a:bodyPr>
            <a:lstStyle/>
            <a:p>
              <a:r>
                <a:rPr lang="en-US" dirty="0"/>
                <a:t>X: Class I : output 1</a:t>
              </a:r>
            </a:p>
            <a:p>
              <a:r>
                <a:rPr lang="en-US" dirty="0"/>
                <a:t>O: Class II: output -1</a:t>
              </a:r>
            </a:p>
          </p:txBody>
        </p:sp>
      </p:grpSp>
    </p:spTree>
    <p:extLst>
      <p:ext uri="{BB962C8B-B14F-4D97-AF65-F5344CB8AC3E}">
        <p14:creationId xmlns:p14="http://schemas.microsoft.com/office/powerpoint/2010/main" val="187344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Linear Inseparable</a:t>
            </a:r>
            <a:endParaRPr lang="en-US" sz="240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33</a:t>
            </a:fld>
            <a:endParaRPr lang="en-US">
              <a:ea typeface="+mn-ea"/>
            </a:endParaRPr>
          </a:p>
        </p:txBody>
      </p:sp>
      <p:pic>
        <p:nvPicPr>
          <p:cNvPr id="21" name="Picture 20"/>
          <p:cNvPicPr>
            <a:picLocks noChangeAspect="1"/>
          </p:cNvPicPr>
          <p:nvPr/>
        </p:nvPicPr>
        <p:blipFill>
          <a:blip r:embed="rId2"/>
          <a:stretch>
            <a:fillRect/>
          </a:stretch>
        </p:blipFill>
        <p:spPr>
          <a:xfrm>
            <a:off x="1752600" y="2286000"/>
            <a:ext cx="6248400" cy="2891413"/>
          </a:xfrm>
          <a:prstGeom prst="rect">
            <a:avLst/>
          </a:prstGeom>
        </p:spPr>
      </p:pic>
    </p:spTree>
    <p:extLst>
      <p:ext uri="{BB962C8B-B14F-4D97-AF65-F5344CB8AC3E}">
        <p14:creationId xmlns:p14="http://schemas.microsoft.com/office/powerpoint/2010/main" val="1870214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Perceptron Learning Rule</a:t>
            </a:r>
            <a:endParaRPr lang="en-US" sz="2400" dirty="0"/>
          </a:p>
        </p:txBody>
      </p:sp>
      <p:sp>
        <p:nvSpPr>
          <p:cNvPr id="3" name="Content Placeholder 2"/>
          <p:cNvSpPr>
            <a:spLocks noGrp="1"/>
          </p:cNvSpPr>
          <p:nvPr>
            <p:ph idx="1"/>
          </p:nvPr>
        </p:nvSpPr>
        <p:spPr>
          <a:xfrm>
            <a:off x="274637" y="1116274"/>
            <a:ext cx="8776896" cy="5037945"/>
          </a:xfrm>
        </p:spPr>
        <p:txBody>
          <a:bodyPr/>
          <a:lstStyle/>
          <a:p>
            <a:r>
              <a:rPr lang="en-US" sz="2200" dirty="0"/>
              <a:t>Any problem that can be represented by a perceptron can be learned by a learning rule</a:t>
            </a:r>
          </a:p>
          <a:p>
            <a:pPr marL="0" indent="0">
              <a:buNone/>
            </a:pPr>
            <a:endParaRPr lang="en-US" sz="2000" dirty="0"/>
          </a:p>
          <a:p>
            <a:r>
              <a:rPr lang="en-US" sz="2200" b="1" dirty="0"/>
              <a:t>Theorem</a:t>
            </a:r>
            <a:r>
              <a:rPr lang="en-US" sz="2200" dirty="0"/>
              <a:t>: The perceptron rule will always converge to weights which accomplish the desired classification, assuming such weights exist</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34</a:t>
            </a:fld>
            <a:endParaRPr lang="en-US">
              <a:ea typeface="+mn-ea"/>
            </a:endParaRPr>
          </a:p>
        </p:txBody>
      </p:sp>
    </p:spTree>
    <p:extLst>
      <p:ext uri="{BB962C8B-B14F-4D97-AF65-F5344CB8AC3E}">
        <p14:creationId xmlns:p14="http://schemas.microsoft.com/office/powerpoint/2010/main" val="190688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Supervised Learning</a:t>
            </a:r>
            <a:endParaRPr lang="en-US" sz="2400" dirty="0"/>
          </a:p>
        </p:txBody>
      </p:sp>
      <p:sp>
        <p:nvSpPr>
          <p:cNvPr id="3" name="Content Placeholder 2"/>
          <p:cNvSpPr>
            <a:spLocks noGrp="1"/>
          </p:cNvSpPr>
          <p:nvPr>
            <p:ph idx="1"/>
          </p:nvPr>
        </p:nvSpPr>
        <p:spPr>
          <a:xfrm>
            <a:off x="274637" y="1116274"/>
            <a:ext cx="8776896" cy="2500229"/>
          </a:xfrm>
        </p:spPr>
        <p:txBody>
          <a:bodyPr/>
          <a:lstStyle/>
          <a:p>
            <a:r>
              <a:rPr lang="en-US" sz="2200" kern="0" dirty="0"/>
              <a:t>Network is provided with a set of examples of proper network behavior, i.e., known inputs and targets</a:t>
            </a:r>
          </a:p>
          <a:p>
            <a:pPr marL="0" indent="0">
              <a:buNone/>
            </a:pPr>
            <a:endParaRPr lang="en-US" sz="2200" kern="0" dirty="0"/>
          </a:p>
          <a:p>
            <a:pPr marL="457200" lvl="1" indent="0">
              <a:buNone/>
            </a:pPr>
            <a:r>
              <a:rPr lang="en-US" kern="0" dirty="0"/>
              <a:t>	 </a:t>
            </a:r>
            <a:r>
              <a:rPr lang="en-US" sz="2000" kern="0" dirty="0"/>
              <a:t>	{p</a:t>
            </a:r>
            <a:r>
              <a:rPr lang="en-US" sz="2000" kern="0" baseline="-25000" dirty="0"/>
              <a:t>1</a:t>
            </a:r>
            <a:r>
              <a:rPr lang="en-US" sz="2000" kern="0" dirty="0"/>
              <a:t>, t</a:t>
            </a:r>
            <a:r>
              <a:rPr lang="en-US" sz="2000" kern="0" baseline="-25000" dirty="0"/>
              <a:t>1</a:t>
            </a:r>
            <a:r>
              <a:rPr lang="en-US" sz="2000" kern="0" dirty="0"/>
              <a:t>}, {p</a:t>
            </a:r>
            <a:r>
              <a:rPr lang="en-US" sz="2000" kern="0" baseline="-25000" dirty="0"/>
              <a:t>2</a:t>
            </a:r>
            <a:r>
              <a:rPr lang="en-US" sz="2000" kern="0" dirty="0"/>
              <a:t>, t</a:t>
            </a:r>
            <a:r>
              <a:rPr lang="en-US" sz="2000" kern="0" baseline="-25000" dirty="0"/>
              <a:t>2</a:t>
            </a:r>
            <a:r>
              <a:rPr lang="en-US" sz="2000" kern="0" dirty="0"/>
              <a:t>},…, {</a:t>
            </a:r>
            <a:r>
              <a:rPr lang="en-US" sz="2000" kern="0" dirty="0" err="1"/>
              <a:t>p</a:t>
            </a:r>
            <a:r>
              <a:rPr lang="en-US" sz="2000" kern="0" baseline="-25000" dirty="0" err="1"/>
              <a:t>Q</a:t>
            </a:r>
            <a:r>
              <a:rPr lang="en-US" sz="2000" kern="0" dirty="0"/>
              <a:t>, </a:t>
            </a:r>
            <a:r>
              <a:rPr lang="en-US" sz="2000" kern="0" dirty="0" err="1"/>
              <a:t>t</a:t>
            </a:r>
            <a:r>
              <a:rPr lang="en-US" sz="2000" kern="0" baseline="-25000" dirty="0" err="1"/>
              <a:t>Q</a:t>
            </a:r>
            <a:r>
              <a:rPr lang="en-US" sz="2000" kern="0" dirty="0"/>
              <a:t>}</a:t>
            </a:r>
          </a:p>
          <a:p>
            <a:pPr marL="457200" lvl="1" indent="0">
              <a:buNone/>
            </a:pPr>
            <a:endParaRPr lang="en-US" sz="2000" kern="0" dirty="0"/>
          </a:p>
          <a:p>
            <a:pPr lvl="1"/>
            <a:r>
              <a:rPr lang="en-US" sz="2000" b="1" kern="0" dirty="0"/>
              <a:t>p </a:t>
            </a:r>
            <a:r>
              <a:rPr lang="en-US" sz="2000" kern="0" dirty="0"/>
              <a:t>and </a:t>
            </a:r>
            <a:r>
              <a:rPr lang="en-US" sz="2000" b="1" kern="0" dirty="0"/>
              <a:t>t </a:t>
            </a:r>
            <a:r>
              <a:rPr lang="en-US" sz="2000" kern="0" dirty="0"/>
              <a:t>are inputs and corresponding correct (target) outputs</a:t>
            </a:r>
            <a:endParaRPr lang="en-US" sz="2000" b="1" kern="0" dirty="0"/>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35</a:t>
            </a:fld>
            <a:endParaRPr lang="en-US">
              <a:ea typeface="+mn-ea"/>
            </a:endParaRPr>
          </a:p>
        </p:txBody>
      </p:sp>
      <p:pic>
        <p:nvPicPr>
          <p:cNvPr id="6" name="Picture 5">
            <a:extLst>
              <a:ext uri="{FF2B5EF4-FFF2-40B4-BE49-F238E27FC236}">
                <a16:creationId xmlns:a16="http://schemas.microsoft.com/office/drawing/2014/main" id="{982451CD-0FCC-4526-8F92-922B055F17C3}"/>
              </a:ext>
            </a:extLst>
          </p:cNvPr>
          <p:cNvPicPr>
            <a:picLocks noChangeAspect="1"/>
          </p:cNvPicPr>
          <p:nvPr/>
        </p:nvPicPr>
        <p:blipFill>
          <a:blip r:embed="rId2"/>
          <a:stretch>
            <a:fillRect/>
          </a:stretch>
        </p:blipFill>
        <p:spPr>
          <a:xfrm>
            <a:off x="1957985" y="3616503"/>
            <a:ext cx="5410200" cy="2380343"/>
          </a:xfrm>
          <a:prstGeom prst="rect">
            <a:avLst/>
          </a:prstGeom>
        </p:spPr>
      </p:pic>
    </p:spTree>
    <p:extLst>
      <p:ext uri="{BB962C8B-B14F-4D97-AF65-F5344CB8AC3E}">
        <p14:creationId xmlns:p14="http://schemas.microsoft.com/office/powerpoint/2010/main" val="350209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Reinforcement Learning</a:t>
            </a:r>
            <a:endParaRPr lang="en-US" sz="2400" dirty="0"/>
          </a:p>
        </p:txBody>
      </p:sp>
      <p:sp>
        <p:nvSpPr>
          <p:cNvPr id="3" name="Content Placeholder 2"/>
          <p:cNvSpPr>
            <a:spLocks noGrp="1"/>
          </p:cNvSpPr>
          <p:nvPr>
            <p:ph idx="1"/>
          </p:nvPr>
        </p:nvSpPr>
        <p:spPr>
          <a:xfrm>
            <a:off x="274637" y="1116274"/>
            <a:ext cx="8776896" cy="2500229"/>
          </a:xfrm>
        </p:spPr>
        <p:txBody>
          <a:bodyPr/>
          <a:lstStyle/>
          <a:p>
            <a:r>
              <a:rPr lang="en-US" sz="2200" b="1" kern="0" dirty="0"/>
              <a:t>Similar to supervised learning</a:t>
            </a:r>
          </a:p>
          <a:p>
            <a:pPr lvl="1"/>
            <a:r>
              <a:rPr lang="en-US" sz="2000" kern="0" dirty="0"/>
              <a:t>Network is only provided with a score instead of correct target outputs</a:t>
            </a:r>
          </a:p>
          <a:p>
            <a:pPr lvl="1"/>
            <a:r>
              <a:rPr lang="en-US" sz="2000" kern="0" dirty="0"/>
              <a:t>Score is used to measure the performance over some sequence of inputs</a:t>
            </a:r>
          </a:p>
          <a:p>
            <a:pPr lvl="1"/>
            <a:r>
              <a:rPr lang="en-US" sz="2000" kern="0" dirty="0"/>
              <a:t>Less common than supervised learning</a:t>
            </a:r>
          </a:p>
          <a:p>
            <a:pPr lvl="1"/>
            <a:r>
              <a:rPr lang="en-US" sz="2000" kern="0" dirty="0"/>
              <a:t>More suitable in control systems</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36</a:t>
            </a:fld>
            <a:endParaRPr lang="en-US">
              <a:ea typeface="+mn-ea"/>
            </a:endParaRPr>
          </a:p>
        </p:txBody>
      </p:sp>
    </p:spTree>
    <p:extLst>
      <p:ext uri="{BB962C8B-B14F-4D97-AF65-F5344CB8AC3E}">
        <p14:creationId xmlns:p14="http://schemas.microsoft.com/office/powerpoint/2010/main" val="2961850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Unsupervised Learning</a:t>
            </a:r>
            <a:endParaRPr lang="en-US" sz="2400" dirty="0"/>
          </a:p>
        </p:txBody>
      </p:sp>
      <p:sp>
        <p:nvSpPr>
          <p:cNvPr id="3" name="Content Placeholder 2"/>
          <p:cNvSpPr>
            <a:spLocks noGrp="1"/>
          </p:cNvSpPr>
          <p:nvPr>
            <p:ph idx="1"/>
          </p:nvPr>
        </p:nvSpPr>
        <p:spPr>
          <a:xfrm>
            <a:off x="212993" y="1229289"/>
            <a:ext cx="8776896" cy="3085856"/>
          </a:xfrm>
        </p:spPr>
        <p:txBody>
          <a:bodyPr/>
          <a:lstStyle/>
          <a:p>
            <a:r>
              <a:rPr lang="en-US" sz="2200" kern="0" dirty="0"/>
              <a:t>No target outputs are available</a:t>
            </a:r>
          </a:p>
          <a:p>
            <a:endParaRPr lang="en-US" kern="0" dirty="0"/>
          </a:p>
          <a:p>
            <a:r>
              <a:rPr lang="en-US" sz="2200" kern="0" dirty="0"/>
              <a:t>Only network inputs are available to the learning algorithm</a:t>
            </a:r>
          </a:p>
          <a:p>
            <a:pPr lvl="1"/>
            <a:r>
              <a:rPr lang="en-US" sz="2000" kern="0" dirty="0"/>
              <a:t>Weights and biases are updated in response to inputs</a:t>
            </a:r>
          </a:p>
          <a:p>
            <a:pPr lvl="1"/>
            <a:endParaRPr lang="en-US" kern="0" dirty="0"/>
          </a:p>
          <a:p>
            <a:r>
              <a:rPr lang="en-US" sz="2200" kern="0" dirty="0"/>
              <a:t>Networks learn to categorize or cluster the inputs into a finite number of classes</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37</a:t>
            </a:fld>
            <a:endParaRPr lang="en-US">
              <a:ea typeface="+mn-ea"/>
            </a:endParaRPr>
          </a:p>
        </p:txBody>
      </p:sp>
    </p:spTree>
    <p:extLst>
      <p:ext uri="{BB962C8B-B14F-4D97-AF65-F5344CB8AC3E}">
        <p14:creationId xmlns:p14="http://schemas.microsoft.com/office/powerpoint/2010/main" val="3402355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Hebb’s Postulate (1949)</a:t>
            </a:r>
            <a:endParaRPr lang="en-US" sz="2400" dirty="0"/>
          </a:p>
        </p:txBody>
      </p:sp>
      <p:sp>
        <p:nvSpPr>
          <p:cNvPr id="3" name="Content Placeholder 2"/>
          <p:cNvSpPr>
            <a:spLocks noGrp="1"/>
          </p:cNvSpPr>
          <p:nvPr>
            <p:ph idx="1"/>
          </p:nvPr>
        </p:nvSpPr>
        <p:spPr>
          <a:xfrm>
            <a:off x="212993" y="1229289"/>
            <a:ext cx="8776896" cy="1965974"/>
          </a:xfrm>
        </p:spPr>
        <p:txBody>
          <a:bodyPr/>
          <a:lstStyle/>
          <a:p>
            <a:r>
              <a:rPr lang="en-US" sz="2200" kern="0" dirty="0"/>
              <a:t>“When an axon of cell A is near enough to excite a cell B and repeatedly or persistently takes part in firing it, some growth process or metabolic change takes place in one or both cells such that A’s efficiency, as one of the cells firing B, is increased”</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38</a:t>
            </a:fld>
            <a:endParaRPr lang="en-US">
              <a:ea typeface="+mn-ea"/>
            </a:endParaRPr>
          </a:p>
        </p:txBody>
      </p:sp>
      <p:pic>
        <p:nvPicPr>
          <p:cNvPr id="6" name="Picture 5">
            <a:extLst>
              <a:ext uri="{FF2B5EF4-FFF2-40B4-BE49-F238E27FC236}">
                <a16:creationId xmlns:a16="http://schemas.microsoft.com/office/drawing/2014/main" id="{47C4364F-0C44-47CB-90D6-6AB70364FC94}"/>
              </a:ext>
            </a:extLst>
          </p:cNvPr>
          <p:cNvPicPr>
            <a:picLocks noChangeAspect="1"/>
          </p:cNvPicPr>
          <p:nvPr/>
        </p:nvPicPr>
        <p:blipFill>
          <a:blip r:embed="rId2"/>
          <a:stretch>
            <a:fillRect/>
          </a:stretch>
        </p:blipFill>
        <p:spPr>
          <a:xfrm>
            <a:off x="2060073" y="2947406"/>
            <a:ext cx="4860169" cy="2975693"/>
          </a:xfrm>
          <a:prstGeom prst="rect">
            <a:avLst/>
          </a:prstGeom>
        </p:spPr>
      </p:pic>
    </p:spTree>
    <p:extLst>
      <p:ext uri="{BB962C8B-B14F-4D97-AF65-F5344CB8AC3E}">
        <p14:creationId xmlns:p14="http://schemas.microsoft.com/office/powerpoint/2010/main" val="855936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Hebb Rule</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2993" y="1229288"/>
                <a:ext cx="8776896" cy="4061903"/>
              </a:xfrm>
            </p:spPr>
            <p:txBody>
              <a:bodyPr/>
              <a:lstStyle/>
              <a:p>
                <a:r>
                  <a:rPr lang="en-US" sz="2200" kern="0" dirty="0"/>
                  <a:t>If two neurons on either side of a synapse (connection) are activated simultaneously, then the strength of that synapse is selectively increased.</a:t>
                </a:r>
              </a:p>
              <a:p>
                <a:pPr marL="0" indent="0">
                  <a:buNone/>
                </a:pPr>
                <a:endParaRPr lang="en-US" sz="2200" kern="0" dirty="0"/>
              </a:p>
              <a:p>
                <a:r>
                  <a:rPr lang="en-US" sz="2200" kern="0" dirty="0"/>
                  <a:t>Mathematically, a possible choice of Hebb’s postulate is given as</a:t>
                </a:r>
              </a:p>
              <a:p>
                <a:pPr marL="0" indent="0">
                  <a:buNone/>
                </a:pPr>
                <a:endParaRPr lang="en-US" sz="2000" kern="0" dirty="0"/>
              </a:p>
              <a:p>
                <a:pPr marL="457200" lvl="1" indent="0">
                  <a:buNone/>
                </a:pPr>
                <a14:m>
                  <m:oMathPara xmlns:m="http://schemas.openxmlformats.org/officeDocument/2006/math">
                    <m:oMathParaPr>
                      <m:jc m:val="centerGroup"/>
                    </m:oMathParaPr>
                    <m:oMath xmlns:m="http://schemas.openxmlformats.org/officeDocument/2006/math">
                      <m:sSub>
                        <m:sSubPr>
                          <m:ctrlPr>
                            <a:rPr lang="en-US" sz="2000" i="1" kern="0">
                              <a:latin typeface="Cambria Math" panose="02040503050406030204" pitchFamily="18" charset="0"/>
                            </a:rPr>
                          </m:ctrlPr>
                        </m:sSubPr>
                        <m:e>
                          <m:r>
                            <a:rPr lang="en-US" sz="2000" i="1" kern="0">
                              <a:latin typeface="Cambria Math" panose="02040503050406030204" pitchFamily="18" charset="0"/>
                            </a:rPr>
                            <m:t>𝑤</m:t>
                          </m:r>
                        </m:e>
                        <m:sub>
                          <m:r>
                            <a:rPr lang="en-US" sz="2000" i="1" kern="0">
                              <a:latin typeface="Cambria Math" panose="02040503050406030204" pitchFamily="18" charset="0"/>
                            </a:rPr>
                            <m:t>𝑖𝑗</m:t>
                          </m:r>
                        </m:sub>
                      </m:sSub>
                      <m:d>
                        <m:dPr>
                          <m:ctrlPr>
                            <a:rPr lang="en-US" sz="2000" i="1" kern="0">
                              <a:latin typeface="Cambria Math" panose="02040503050406030204" pitchFamily="18" charset="0"/>
                            </a:rPr>
                          </m:ctrlPr>
                        </m:dPr>
                        <m:e>
                          <m:r>
                            <a:rPr lang="en-US" sz="2000" i="1" kern="0">
                              <a:latin typeface="Cambria Math" panose="02040503050406030204" pitchFamily="18" charset="0"/>
                            </a:rPr>
                            <m:t>𝑛</m:t>
                          </m:r>
                          <m:r>
                            <a:rPr lang="en-US" sz="2000" i="1" kern="0">
                              <a:latin typeface="Cambria Math" panose="02040503050406030204" pitchFamily="18" charset="0"/>
                            </a:rPr>
                            <m:t>+1</m:t>
                          </m:r>
                        </m:e>
                      </m:d>
                      <m:r>
                        <a:rPr lang="en-US" sz="2000" i="1" kern="0">
                          <a:latin typeface="Cambria Math" panose="02040503050406030204" pitchFamily="18" charset="0"/>
                        </a:rPr>
                        <m:t>=</m:t>
                      </m:r>
                      <m:sSub>
                        <m:sSubPr>
                          <m:ctrlPr>
                            <a:rPr lang="en-US" sz="2000" i="1" kern="0">
                              <a:latin typeface="Cambria Math" panose="02040503050406030204" pitchFamily="18" charset="0"/>
                            </a:rPr>
                          </m:ctrlPr>
                        </m:sSubPr>
                        <m:e>
                          <m:r>
                            <a:rPr lang="en-US" sz="2000" i="1" kern="0">
                              <a:latin typeface="Cambria Math" panose="02040503050406030204" pitchFamily="18" charset="0"/>
                            </a:rPr>
                            <m:t>𝑤</m:t>
                          </m:r>
                        </m:e>
                        <m:sub>
                          <m:r>
                            <a:rPr lang="en-US" sz="2000" i="1" kern="0">
                              <a:latin typeface="Cambria Math" panose="02040503050406030204" pitchFamily="18" charset="0"/>
                            </a:rPr>
                            <m:t>𝑖𝑗</m:t>
                          </m:r>
                        </m:sub>
                      </m:sSub>
                      <m:d>
                        <m:dPr>
                          <m:ctrlPr>
                            <a:rPr lang="en-US" sz="2000" i="1" kern="0">
                              <a:latin typeface="Cambria Math" panose="02040503050406030204" pitchFamily="18" charset="0"/>
                            </a:rPr>
                          </m:ctrlPr>
                        </m:dPr>
                        <m:e>
                          <m:r>
                            <a:rPr lang="en-US" sz="2000" i="1" kern="0">
                              <a:latin typeface="Cambria Math" panose="02040503050406030204" pitchFamily="18" charset="0"/>
                            </a:rPr>
                            <m:t>𝑛</m:t>
                          </m:r>
                        </m:e>
                      </m:d>
                      <m:r>
                        <a:rPr lang="en-US" sz="2000" i="1" kern="0">
                          <a:latin typeface="Cambria Math" panose="02040503050406030204" pitchFamily="18" charset="0"/>
                        </a:rPr>
                        <m:t>+</m:t>
                      </m:r>
                      <m:r>
                        <a:rPr lang="en-US" sz="2000" i="1" kern="0">
                          <a:latin typeface="Cambria Math" panose="02040503050406030204" pitchFamily="18" charset="0"/>
                          <a:ea typeface="Cambria Math" panose="02040503050406030204" pitchFamily="18" charset="0"/>
                        </a:rPr>
                        <m:t>𝛼</m:t>
                      </m:r>
                      <m:sSub>
                        <m:sSubPr>
                          <m:ctrlPr>
                            <a:rPr lang="en-US" sz="2000" i="1" kern="0">
                              <a:latin typeface="Cambria Math" panose="02040503050406030204" pitchFamily="18" charset="0"/>
                              <a:ea typeface="Cambria Math" panose="02040503050406030204" pitchFamily="18" charset="0"/>
                            </a:rPr>
                          </m:ctrlPr>
                        </m:sSubPr>
                        <m:e>
                          <m:r>
                            <a:rPr lang="en-US" sz="2000" i="1" kern="0">
                              <a:latin typeface="Cambria Math" panose="02040503050406030204" pitchFamily="18" charset="0"/>
                              <a:ea typeface="Cambria Math" panose="02040503050406030204" pitchFamily="18" charset="0"/>
                            </a:rPr>
                            <m:t>𝑥</m:t>
                          </m:r>
                        </m:e>
                        <m:sub>
                          <m:r>
                            <a:rPr lang="en-US" sz="2000" i="1" kern="0">
                              <a:latin typeface="Cambria Math" panose="02040503050406030204" pitchFamily="18" charset="0"/>
                              <a:ea typeface="Cambria Math" panose="02040503050406030204" pitchFamily="18" charset="0"/>
                            </a:rPr>
                            <m:t>𝑖</m:t>
                          </m:r>
                        </m:sub>
                      </m:sSub>
                      <m:d>
                        <m:dPr>
                          <m:ctrlPr>
                            <a:rPr lang="en-US" sz="2000" i="1" kern="0">
                              <a:latin typeface="Cambria Math" panose="02040503050406030204" pitchFamily="18" charset="0"/>
                              <a:ea typeface="Cambria Math" panose="02040503050406030204" pitchFamily="18" charset="0"/>
                            </a:rPr>
                          </m:ctrlPr>
                        </m:dPr>
                        <m:e>
                          <m:r>
                            <a:rPr lang="en-US" sz="2000" i="1" kern="0">
                              <a:latin typeface="Cambria Math" panose="02040503050406030204" pitchFamily="18" charset="0"/>
                              <a:ea typeface="Cambria Math" panose="02040503050406030204" pitchFamily="18" charset="0"/>
                            </a:rPr>
                            <m:t>𝑛</m:t>
                          </m:r>
                        </m:e>
                      </m:d>
                      <m:sSub>
                        <m:sSubPr>
                          <m:ctrlPr>
                            <a:rPr lang="en-US" sz="2000" i="1" kern="0">
                              <a:latin typeface="Cambria Math" panose="02040503050406030204" pitchFamily="18" charset="0"/>
                              <a:ea typeface="Cambria Math" panose="02040503050406030204" pitchFamily="18" charset="0"/>
                            </a:rPr>
                          </m:ctrlPr>
                        </m:sSubPr>
                        <m:e>
                          <m:r>
                            <a:rPr lang="en-US" sz="2000" i="1" kern="0">
                              <a:latin typeface="Cambria Math" panose="02040503050406030204" pitchFamily="18" charset="0"/>
                              <a:ea typeface="Cambria Math" panose="02040503050406030204" pitchFamily="18" charset="0"/>
                            </a:rPr>
                            <m:t>𝑥</m:t>
                          </m:r>
                        </m:e>
                        <m:sub>
                          <m:r>
                            <a:rPr lang="en-US" sz="2000" i="1" kern="0">
                              <a:latin typeface="Cambria Math" panose="02040503050406030204" pitchFamily="18" charset="0"/>
                              <a:ea typeface="Cambria Math" panose="02040503050406030204" pitchFamily="18" charset="0"/>
                            </a:rPr>
                            <m:t>𝑗</m:t>
                          </m:r>
                        </m:sub>
                      </m:sSub>
                      <m:d>
                        <m:dPr>
                          <m:ctrlPr>
                            <a:rPr lang="en-US" sz="2000" i="1" kern="0">
                              <a:latin typeface="Cambria Math" panose="02040503050406030204" pitchFamily="18" charset="0"/>
                              <a:ea typeface="Cambria Math" panose="02040503050406030204" pitchFamily="18" charset="0"/>
                            </a:rPr>
                          </m:ctrlPr>
                        </m:dPr>
                        <m:e>
                          <m:r>
                            <a:rPr lang="en-US" sz="2000" i="1" kern="0">
                              <a:latin typeface="Cambria Math" panose="02040503050406030204" pitchFamily="18" charset="0"/>
                              <a:ea typeface="Cambria Math" panose="02040503050406030204" pitchFamily="18" charset="0"/>
                            </a:rPr>
                            <m:t>𝑛</m:t>
                          </m:r>
                        </m:e>
                      </m:d>
                    </m:oMath>
                  </m:oMathPara>
                </a14:m>
                <a:endParaRPr lang="en-US" sz="1800" kern="0" dirty="0"/>
              </a:p>
              <a:p>
                <a:pPr marL="457200" lvl="1" indent="0">
                  <a:buNone/>
                </a:pPr>
                <a:endParaRPr lang="en-US" sz="1800" kern="0" dirty="0"/>
              </a:p>
              <a:p>
                <a:pPr lvl="2"/>
                <a14:m>
                  <m:oMath xmlns:m="http://schemas.openxmlformats.org/officeDocument/2006/math">
                    <m:sSub>
                      <m:sSubPr>
                        <m:ctrlPr>
                          <a:rPr lang="en-US" sz="2000" i="1" kern="0">
                            <a:latin typeface="Cambria Math" panose="02040503050406030204" pitchFamily="18" charset="0"/>
                          </a:rPr>
                        </m:ctrlPr>
                      </m:sSubPr>
                      <m:e>
                        <m:r>
                          <a:rPr lang="en-US" sz="2000" i="1" kern="0">
                            <a:latin typeface="Cambria Math" panose="02040503050406030204" pitchFamily="18" charset="0"/>
                          </a:rPr>
                          <m:t>𝑥</m:t>
                        </m:r>
                      </m:e>
                      <m:sub>
                        <m:r>
                          <a:rPr lang="en-US" sz="2000" i="1" kern="0">
                            <a:latin typeface="Cambria Math" panose="02040503050406030204" pitchFamily="18" charset="0"/>
                          </a:rPr>
                          <m:t>𝑖</m:t>
                        </m:r>
                      </m:sub>
                    </m:sSub>
                    <m:d>
                      <m:dPr>
                        <m:ctrlPr>
                          <a:rPr lang="en-US" sz="2000" i="1" kern="0">
                            <a:latin typeface="Cambria Math" panose="02040503050406030204" pitchFamily="18" charset="0"/>
                          </a:rPr>
                        </m:ctrlPr>
                      </m:dPr>
                      <m:e>
                        <m:r>
                          <a:rPr lang="en-US" sz="2000" i="1" kern="0">
                            <a:latin typeface="Cambria Math" panose="02040503050406030204" pitchFamily="18" charset="0"/>
                          </a:rPr>
                          <m:t>𝑛</m:t>
                        </m:r>
                      </m:e>
                    </m:d>
                  </m:oMath>
                </a14:m>
                <a:r>
                  <a:rPr lang="en-US" sz="2000" kern="0" dirty="0"/>
                  <a:t> and </a:t>
                </a:r>
                <a14:m>
                  <m:oMath xmlns:m="http://schemas.openxmlformats.org/officeDocument/2006/math">
                    <m:sSub>
                      <m:sSubPr>
                        <m:ctrlPr>
                          <a:rPr lang="en-US" sz="2000" i="1" kern="0">
                            <a:latin typeface="Cambria Math" panose="02040503050406030204" pitchFamily="18" charset="0"/>
                          </a:rPr>
                        </m:ctrlPr>
                      </m:sSubPr>
                      <m:e>
                        <m:r>
                          <a:rPr lang="en-US" sz="2000" i="1" kern="0">
                            <a:latin typeface="Cambria Math" panose="02040503050406030204" pitchFamily="18" charset="0"/>
                          </a:rPr>
                          <m:t>𝑥</m:t>
                        </m:r>
                      </m:e>
                      <m:sub>
                        <m:r>
                          <a:rPr lang="en-US" sz="2000" i="1" kern="0">
                            <a:latin typeface="Cambria Math" panose="02040503050406030204" pitchFamily="18" charset="0"/>
                          </a:rPr>
                          <m:t>𝑗</m:t>
                        </m:r>
                      </m:sub>
                    </m:sSub>
                    <m:d>
                      <m:dPr>
                        <m:ctrlPr>
                          <a:rPr lang="en-US" sz="2000" i="1" kern="0">
                            <a:latin typeface="Cambria Math" panose="02040503050406030204" pitchFamily="18" charset="0"/>
                          </a:rPr>
                        </m:ctrlPr>
                      </m:dPr>
                      <m:e>
                        <m:r>
                          <a:rPr lang="en-US" sz="2000" i="1" kern="0">
                            <a:latin typeface="Cambria Math" panose="02040503050406030204" pitchFamily="18" charset="0"/>
                          </a:rPr>
                          <m:t>𝑛</m:t>
                        </m:r>
                      </m:e>
                    </m:d>
                  </m:oMath>
                </a14:m>
                <a:r>
                  <a:rPr lang="en-US" sz="2000" kern="0" dirty="0"/>
                  <a:t> are outputs of the </a:t>
                </a:r>
                <a:r>
                  <a:rPr lang="en-US" sz="2000" kern="0" dirty="0" err="1"/>
                  <a:t>i</a:t>
                </a:r>
                <a:r>
                  <a:rPr lang="en-US" sz="2000" kern="0" baseline="30000" dirty="0" err="1"/>
                  <a:t>th</a:t>
                </a:r>
                <a:r>
                  <a:rPr lang="en-US" sz="2000" kern="0" dirty="0"/>
                  <a:t> and </a:t>
                </a:r>
                <a:r>
                  <a:rPr lang="en-US" sz="2000" kern="0" dirty="0" err="1"/>
                  <a:t>j</a:t>
                </a:r>
                <a:r>
                  <a:rPr lang="en-US" sz="2000" kern="0" baseline="30000" dirty="0" err="1"/>
                  <a:t>th</a:t>
                </a:r>
                <a:r>
                  <a:rPr lang="en-US" sz="2000" kern="0" dirty="0"/>
                  <a:t> elements</a:t>
                </a:r>
              </a:p>
              <a:p>
                <a:pPr lvl="2"/>
                <a14:m>
                  <m:oMath xmlns:m="http://schemas.openxmlformats.org/officeDocument/2006/math">
                    <m:r>
                      <a:rPr lang="en-US" sz="2000" i="1" kern="0">
                        <a:latin typeface="Cambria Math" panose="02040503050406030204" pitchFamily="18" charset="0"/>
                        <a:ea typeface="Cambria Math" panose="02040503050406030204" pitchFamily="18" charset="0"/>
                      </a:rPr>
                      <m:t>𝛼</m:t>
                    </m:r>
                  </m:oMath>
                </a14:m>
                <a:r>
                  <a:rPr lang="en-US" sz="2000" kern="0" dirty="0"/>
                  <a:t> is the learning rate</a:t>
                </a:r>
              </a:p>
              <a:p>
                <a:pPr marL="0" indent="0">
                  <a:buNone/>
                </a:pPr>
                <a:endParaRPr lang="en-US" sz="2200" kern="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2993" y="1229288"/>
                <a:ext cx="8776896" cy="4061903"/>
              </a:xfrm>
              <a:blipFill>
                <a:blip r:embed="rId2"/>
                <a:stretch>
                  <a:fillRect l="-556" t="-90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39</a:t>
            </a:fld>
            <a:endParaRPr lang="en-US">
              <a:ea typeface="+mn-ea"/>
            </a:endParaRPr>
          </a:p>
        </p:txBody>
      </p:sp>
    </p:spTree>
    <p:extLst>
      <p:ext uri="{BB962C8B-B14F-4D97-AF65-F5344CB8AC3E}">
        <p14:creationId xmlns:p14="http://schemas.microsoft.com/office/powerpoint/2010/main" val="213886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2"/>
                </a:solidFill>
              </a:rPr>
              <a:t>What is ANN?</a:t>
            </a:r>
            <a:endParaRPr lang="en-US" sz="2400" dirty="0"/>
          </a:p>
        </p:txBody>
      </p:sp>
      <p:sp>
        <p:nvSpPr>
          <p:cNvPr id="3" name="Content Placeholder 2"/>
          <p:cNvSpPr>
            <a:spLocks noGrp="1"/>
          </p:cNvSpPr>
          <p:nvPr>
            <p:ph idx="1"/>
          </p:nvPr>
        </p:nvSpPr>
        <p:spPr>
          <a:xfrm>
            <a:off x="274638" y="1116275"/>
            <a:ext cx="8412162" cy="4822188"/>
          </a:xfrm>
        </p:spPr>
        <p:txBody>
          <a:bodyPr/>
          <a:lstStyle/>
          <a:p>
            <a:r>
              <a:rPr lang="en-US" sz="2200" kern="0" dirty="0"/>
              <a:t>Conventional computers can do just about everything…</a:t>
            </a:r>
          </a:p>
          <a:p>
            <a:r>
              <a:rPr lang="en-US" sz="2200" kern="0" dirty="0"/>
              <a:t> ANN is a novel computer architecture and algorithm relative to conventional computers</a:t>
            </a:r>
          </a:p>
          <a:p>
            <a:r>
              <a:rPr lang="en-US" sz="2200" kern="0" dirty="0"/>
              <a:t>It</a:t>
            </a:r>
            <a:r>
              <a:rPr lang="en-US" sz="2200" b="1" kern="0" dirty="0"/>
              <a:t> </a:t>
            </a:r>
            <a:r>
              <a:rPr lang="en-US" sz="2200" kern="0" dirty="0"/>
              <a:t>allows very simple computational operations (additions, multiplications, and logic elements) to solve complex, ill-defined mathematical problems, non-linear, and stochastic problems</a:t>
            </a:r>
          </a:p>
          <a:p>
            <a:r>
              <a:rPr lang="en-US" sz="2200" kern="0" dirty="0"/>
              <a:t>A conventional algorithm will employ a set of complex equations and only will apply to that problem exactly to it</a:t>
            </a:r>
          </a:p>
          <a:p>
            <a:r>
              <a:rPr lang="en-US" sz="2200" kern="0" dirty="0"/>
              <a:t>ANN will be computationally and algorithmically simple and it will have self-organizing features to handle a wide range of problems. </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a:t>
            </a:fld>
            <a:endParaRPr lang="en-US">
              <a:ea typeface="+mn-ea"/>
            </a:endParaRPr>
          </a:p>
        </p:txBody>
      </p:sp>
    </p:spTree>
    <p:extLst>
      <p:ext uri="{BB962C8B-B14F-4D97-AF65-F5344CB8AC3E}">
        <p14:creationId xmlns:p14="http://schemas.microsoft.com/office/powerpoint/2010/main" val="3403986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ADALINE</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2993" y="1229288"/>
                <a:ext cx="8776896" cy="4513965"/>
              </a:xfrm>
            </p:spPr>
            <p:txBody>
              <a:bodyPr/>
              <a:lstStyle/>
              <a:p>
                <a:r>
                  <a:rPr lang="en-US" sz="2200" kern="0" dirty="0"/>
                  <a:t>ADALINE (</a:t>
                </a:r>
                <a:r>
                  <a:rPr lang="en-US" sz="2200" u="sng" kern="0" dirty="0"/>
                  <a:t>ADA</a:t>
                </a:r>
                <a:r>
                  <a:rPr lang="en-US" sz="2200" kern="0" dirty="0"/>
                  <a:t>ptive </a:t>
                </a:r>
                <a:r>
                  <a:rPr lang="en-US" sz="2200" u="sng" kern="0" dirty="0"/>
                  <a:t>LI</a:t>
                </a:r>
                <a:r>
                  <a:rPr lang="en-US" sz="2200" kern="0" dirty="0"/>
                  <a:t>near </a:t>
                </a:r>
                <a:r>
                  <a:rPr lang="en-US" sz="2200" u="sng" kern="0" dirty="0"/>
                  <a:t>NE</a:t>
                </a:r>
                <a:r>
                  <a:rPr lang="en-US" sz="2200" kern="0" dirty="0"/>
                  <a:t>uron or  </a:t>
                </a:r>
                <a:r>
                  <a:rPr lang="en-US" sz="2200" u="sng" kern="0" dirty="0"/>
                  <a:t>ADA</a:t>
                </a:r>
                <a:r>
                  <a:rPr lang="en-US" sz="2200" kern="0" dirty="0"/>
                  <a:t>ptive </a:t>
                </a:r>
                <a:r>
                  <a:rPr lang="en-US" sz="2200" u="sng" kern="0" dirty="0"/>
                  <a:t>LIN</a:t>
                </a:r>
                <a:r>
                  <a:rPr lang="en-US" sz="2200" kern="0" dirty="0"/>
                  <a:t>ear </a:t>
                </a:r>
                <a:r>
                  <a:rPr lang="en-US" sz="2200" u="sng" kern="0" dirty="0"/>
                  <a:t>E</a:t>
                </a:r>
                <a:r>
                  <a:rPr lang="en-US" sz="2200" kern="0" dirty="0"/>
                  <a:t>lement)</a:t>
                </a:r>
              </a:p>
              <a:p>
                <a:pPr lvl="1"/>
                <a:r>
                  <a:rPr lang="en-US" sz="2000" kern="0" dirty="0"/>
                  <a:t>Cascade of an ALC and an activation function</a:t>
                </a:r>
              </a:p>
              <a:p>
                <a:pPr lvl="1"/>
                <a:r>
                  <a:rPr lang="en-US" sz="2000" kern="0" dirty="0"/>
                  <a:t>The bias weight </a:t>
                </a:r>
                <a14:m>
                  <m:oMath xmlns:m="http://schemas.openxmlformats.org/officeDocument/2006/math">
                    <m:sSub>
                      <m:sSubPr>
                        <m:ctrlPr>
                          <a:rPr lang="en-US" sz="2000" i="1" kern="0">
                            <a:latin typeface="Cambria Math" panose="02040503050406030204" pitchFamily="18" charset="0"/>
                          </a:rPr>
                        </m:ctrlPr>
                      </m:sSubPr>
                      <m:e>
                        <m:r>
                          <a:rPr lang="en-US" sz="2000" i="1" kern="0">
                            <a:latin typeface="Cambria Math" panose="02040503050406030204" pitchFamily="18" charset="0"/>
                          </a:rPr>
                          <m:t>𝑤</m:t>
                        </m:r>
                      </m:e>
                      <m:sub>
                        <m:r>
                          <a:rPr lang="en-US" sz="2000" i="1" kern="0">
                            <a:latin typeface="Cambria Math" panose="02040503050406030204" pitchFamily="18" charset="0"/>
                          </a:rPr>
                          <m:t>0</m:t>
                        </m:r>
                      </m:sub>
                    </m:sSub>
                  </m:oMath>
                </a14:m>
                <a:r>
                  <a:rPr lang="en-US" sz="2000" kern="0" dirty="0"/>
                  <a:t>is connected to a constant input </a:t>
                </a:r>
                <a14:m>
                  <m:oMath xmlns:m="http://schemas.openxmlformats.org/officeDocument/2006/math">
                    <m:sSub>
                      <m:sSubPr>
                        <m:ctrlPr>
                          <a:rPr lang="en-US" sz="2000" i="1" kern="0">
                            <a:latin typeface="Cambria Math" panose="02040503050406030204" pitchFamily="18" charset="0"/>
                          </a:rPr>
                        </m:ctrlPr>
                      </m:sSubPr>
                      <m:e>
                        <m:r>
                          <a:rPr lang="en-US" sz="2000" i="1" kern="0">
                            <a:latin typeface="Cambria Math" panose="02040503050406030204" pitchFamily="18" charset="0"/>
                          </a:rPr>
                          <m:t>𝑥</m:t>
                        </m:r>
                      </m:e>
                      <m:sub>
                        <m:r>
                          <a:rPr lang="en-US" sz="2000" i="1" kern="0">
                            <a:latin typeface="Cambria Math" panose="02040503050406030204" pitchFamily="18" charset="0"/>
                          </a:rPr>
                          <m:t>0</m:t>
                        </m:r>
                      </m:sub>
                    </m:sSub>
                    <m:r>
                      <a:rPr lang="en-US" sz="2000" i="1" kern="0">
                        <a:latin typeface="Cambria Math" panose="02040503050406030204" pitchFamily="18" charset="0"/>
                      </a:rPr>
                      <m:t>=1</m:t>
                    </m:r>
                  </m:oMath>
                </a14:m>
                <a:r>
                  <a:rPr lang="en-US" sz="2000" kern="0" dirty="0"/>
                  <a:t> to control the threshold level of the quantizer</a:t>
                </a:r>
              </a:p>
              <a:p>
                <a:pPr lvl="1"/>
                <a:r>
                  <a:rPr lang="en-US" sz="2000" kern="0" dirty="0"/>
                  <a:t>In neural networks, an adaptive algorithm such as LMS or perceptron rule is often used to adjust the weights</a:t>
                </a:r>
              </a:p>
              <a:p>
                <a:pPr lvl="1"/>
                <a:r>
                  <a:rPr lang="en-US" sz="2000" kern="0" dirty="0"/>
                  <a:t>During training, it responds correctly to as many patterns as possible</a:t>
                </a:r>
              </a:p>
              <a:p>
                <a:pPr lvl="1"/>
                <a:r>
                  <a:rPr lang="en-US" sz="2000" kern="0" dirty="0"/>
                  <a:t>Once the weights are adjusted, various inputs that were not in the training set can be used to test the ADALINE.  If the ADALINE responds correctly with high probability, then it is said that generalization has taken place</a:t>
                </a:r>
              </a:p>
              <a:p>
                <a:pPr lvl="1"/>
                <a:r>
                  <a:rPr lang="en-US" sz="2000" kern="0" dirty="0"/>
                  <a:t>Learning and generalization are among the most important attributes of ADALINE </a:t>
                </a:r>
              </a:p>
              <a:p>
                <a:pPr marL="0" indent="0">
                  <a:buNone/>
                </a:pPr>
                <a:endParaRPr lang="en-US" sz="2000" kern="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2993" y="1229288"/>
                <a:ext cx="8776896" cy="4513965"/>
              </a:xfrm>
              <a:blipFill>
                <a:blip r:embed="rId2"/>
                <a:stretch>
                  <a:fillRect l="-556" t="-811" r="-12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40</a:t>
            </a:fld>
            <a:endParaRPr lang="en-US">
              <a:ea typeface="+mn-ea"/>
            </a:endParaRPr>
          </a:p>
        </p:txBody>
      </p:sp>
    </p:spTree>
    <p:extLst>
      <p:ext uri="{BB962C8B-B14F-4D97-AF65-F5344CB8AC3E}">
        <p14:creationId xmlns:p14="http://schemas.microsoft.com/office/powerpoint/2010/main" val="915949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Adaptive Linear Combiner (ALC)</a:t>
            </a:r>
            <a:endParaRPr lang="en-US" sz="240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41</a:t>
            </a:fld>
            <a:endParaRPr lang="en-US">
              <a:ea typeface="+mn-ea"/>
            </a:endParaRPr>
          </a:p>
        </p:txBody>
      </p:sp>
      <p:pic>
        <p:nvPicPr>
          <p:cNvPr id="6" name="Picture 5">
            <a:extLst>
              <a:ext uri="{FF2B5EF4-FFF2-40B4-BE49-F238E27FC236}">
                <a16:creationId xmlns:a16="http://schemas.microsoft.com/office/drawing/2014/main" id="{BCA8D999-B93B-43E8-8680-A9F15A99F6D1}"/>
              </a:ext>
            </a:extLst>
          </p:cNvPr>
          <p:cNvPicPr>
            <a:picLocks noChangeAspect="1"/>
          </p:cNvPicPr>
          <p:nvPr/>
        </p:nvPicPr>
        <p:blipFill>
          <a:blip r:embed="rId2"/>
          <a:stretch>
            <a:fillRect/>
          </a:stretch>
        </p:blipFill>
        <p:spPr>
          <a:xfrm>
            <a:off x="381000" y="1367527"/>
            <a:ext cx="5485762" cy="412294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FA0381-D782-4A65-BE01-1F28C93B4F56}"/>
                  </a:ext>
                </a:extLst>
              </p:cNvPr>
              <p:cNvSpPr txBox="1"/>
              <p:nvPr/>
            </p:nvSpPr>
            <p:spPr>
              <a:xfrm>
                <a:off x="7365758" y="1834443"/>
                <a:ext cx="1397242" cy="13168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𝒘</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𝑜</m:t>
                                    </m:r>
                                  </m:sub>
                                </m:sSub>
                              </m:e>
                            </m:mr>
                            <m:m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e>
                                  </m:mr>
                                  <m:m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m:t>
                                                </m:r>
                                              </m:sub>
                                            </m:sSub>
                                          </m:e>
                                        </m:mr>
                                        <m:mr>
                                          <m:e>
                                            <m:r>
                                              <a:rPr lang="en-US" sz="2000" b="0" i="1" smtClean="0">
                                                <a:latin typeface="Cambria Math" panose="02040503050406030204" pitchFamily="18" charset="0"/>
                                                <a:ea typeface="Cambria Math" panose="02040503050406030204" pitchFamily="18" charset="0"/>
                                              </a:rPr>
                                              <m:t>⋮</m:t>
                                            </m:r>
                                          </m:e>
                                        </m:mr>
                                      </m:m>
                                    </m:e>
                                  </m:mr>
                                </m:m>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𝑛</m:t>
                                    </m:r>
                                  </m:sub>
                                </m:sSub>
                              </m:e>
                            </m:mr>
                          </m:m>
                        </m:e>
                      </m:d>
                    </m:oMath>
                  </m:oMathPara>
                </a14:m>
                <a:endParaRPr lang="en-US" sz="2000" dirty="0"/>
              </a:p>
            </p:txBody>
          </p:sp>
        </mc:Choice>
        <mc:Fallback xmlns="">
          <p:sp>
            <p:nvSpPr>
              <p:cNvPr id="8" name="TextBox 7">
                <a:extLst>
                  <a:ext uri="{FF2B5EF4-FFF2-40B4-BE49-F238E27FC236}">
                    <a16:creationId xmlns:a16="http://schemas.microsoft.com/office/drawing/2014/main" id="{90FA0381-D782-4A65-BE01-1F28C93B4F56}"/>
                  </a:ext>
                </a:extLst>
              </p:cNvPr>
              <p:cNvSpPr txBox="1">
                <a:spLocks noRot="1" noChangeAspect="1" noMove="1" noResize="1" noEditPoints="1" noAdjustHandles="1" noChangeArrowheads="1" noChangeShapeType="1" noTextEdit="1"/>
              </p:cNvSpPr>
              <p:nvPr/>
            </p:nvSpPr>
            <p:spPr>
              <a:xfrm>
                <a:off x="7365758" y="1834443"/>
                <a:ext cx="1397242" cy="1316835"/>
              </a:xfrm>
              <a:prstGeom prst="rect">
                <a:avLst/>
              </a:prstGeom>
              <a:blipFill>
                <a:blip r:embed="rId3"/>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BCA8D999-B93B-43E8-8680-A9F15A99F6D1}"/>
              </a:ext>
            </a:extLst>
          </p:cNvPr>
          <p:cNvPicPr>
            <a:picLocks noChangeAspect="1"/>
          </p:cNvPicPr>
          <p:nvPr/>
        </p:nvPicPr>
        <p:blipFill>
          <a:blip r:embed="rId2"/>
          <a:stretch>
            <a:fillRect/>
          </a:stretch>
        </p:blipFill>
        <p:spPr>
          <a:xfrm>
            <a:off x="533400" y="1519927"/>
            <a:ext cx="5485762" cy="4122946"/>
          </a:xfrm>
          <a:prstGeom prst="rect">
            <a:avLst/>
          </a:prstGeom>
        </p:spPr>
      </p:pic>
      <p:sp>
        <p:nvSpPr>
          <p:cNvPr id="10" name="TextBox 9">
            <a:extLst>
              <a:ext uri="{FF2B5EF4-FFF2-40B4-BE49-F238E27FC236}">
                <a16:creationId xmlns:a16="http://schemas.microsoft.com/office/drawing/2014/main" id="{3AE45729-966B-418F-9009-7ADBF486EDBB}"/>
              </a:ext>
            </a:extLst>
          </p:cNvPr>
          <p:cNvSpPr txBox="1"/>
          <p:nvPr/>
        </p:nvSpPr>
        <p:spPr>
          <a:xfrm>
            <a:off x="5974763" y="3468003"/>
            <a:ext cx="1037463" cy="461665"/>
          </a:xfrm>
          <a:prstGeom prst="rect">
            <a:avLst/>
          </a:prstGeom>
          <a:noFill/>
        </p:spPr>
        <p:txBody>
          <a:bodyPr wrap="none" rtlCol="0">
            <a:spAutoFit/>
          </a:bodyPr>
          <a:lstStyle/>
          <a:p>
            <a:r>
              <a:rPr lang="en-US" sz="2400" dirty="0"/>
              <a:t>output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5500D03-D265-4492-BE9F-AE3AE510C56E}"/>
                  </a:ext>
                </a:extLst>
              </p:cNvPr>
              <p:cNvSpPr txBox="1"/>
              <p:nvPr/>
            </p:nvSpPr>
            <p:spPr>
              <a:xfrm>
                <a:off x="6386804" y="4093620"/>
                <a:ext cx="1677575" cy="4764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𝒘</m:t>
                          </m:r>
                        </m:e>
                        <m:sub>
                          <m:r>
                            <a:rPr lang="en-US" sz="2400" b="0" i="1" smtClean="0">
                              <a:latin typeface="Cambria Math" panose="02040503050406030204" pitchFamily="18" charset="0"/>
                            </a:rPr>
                            <m:t>𝑘</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𝑘</m:t>
                          </m:r>
                        </m:sub>
                      </m:sSub>
                    </m:oMath>
                  </m:oMathPara>
                </a14:m>
                <a:endParaRPr lang="en-US" dirty="0"/>
              </a:p>
            </p:txBody>
          </p:sp>
        </mc:Choice>
        <mc:Fallback xmlns="">
          <p:sp>
            <p:nvSpPr>
              <p:cNvPr id="11" name="TextBox 10">
                <a:extLst>
                  <a:ext uri="{FF2B5EF4-FFF2-40B4-BE49-F238E27FC236}">
                    <a16:creationId xmlns:a16="http://schemas.microsoft.com/office/drawing/2014/main" id="{F5500D03-D265-4492-BE9F-AE3AE510C56E}"/>
                  </a:ext>
                </a:extLst>
              </p:cNvPr>
              <p:cNvSpPr txBox="1">
                <a:spLocks noRot="1" noChangeAspect="1" noMove="1" noResize="1" noEditPoints="1" noAdjustHandles="1" noChangeArrowheads="1" noChangeShapeType="1" noTextEdit="1"/>
              </p:cNvSpPr>
              <p:nvPr/>
            </p:nvSpPr>
            <p:spPr>
              <a:xfrm>
                <a:off x="6386804" y="4093620"/>
                <a:ext cx="1677575" cy="476477"/>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3DE266E-7FE1-4B5D-8A41-FC58ED55816E}"/>
              </a:ext>
            </a:extLst>
          </p:cNvPr>
          <p:cNvSpPr txBox="1"/>
          <p:nvPr/>
        </p:nvSpPr>
        <p:spPr>
          <a:xfrm>
            <a:off x="5981164" y="4763758"/>
            <a:ext cx="817724" cy="461665"/>
          </a:xfrm>
          <a:prstGeom prst="rect">
            <a:avLst/>
          </a:prstGeom>
          <a:noFill/>
        </p:spPr>
        <p:txBody>
          <a:bodyPr wrap="none" rtlCol="0">
            <a:spAutoFit/>
          </a:bodyPr>
          <a:lstStyle/>
          <a:p>
            <a:r>
              <a:rPr lang="en-US" sz="2400" dirty="0"/>
              <a:t>error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7FD9E49-49CE-4C59-B2CE-50E52248F916}"/>
                  </a:ext>
                </a:extLst>
              </p:cNvPr>
              <p:cNvSpPr txBox="1"/>
              <p:nvPr/>
            </p:nvSpPr>
            <p:spPr>
              <a:xfrm>
                <a:off x="5664200" y="1773102"/>
                <a:ext cx="1303627" cy="1322478"/>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mr>
                          <m:m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mr>
                                <m:m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mr>
                                      <m:mr>
                                        <m:e>
                                          <m:r>
                                            <a:rPr lang="en-US" sz="2000" b="0" i="1" smtClean="0">
                                              <a:latin typeface="Cambria Math" panose="02040503050406030204" pitchFamily="18" charset="0"/>
                                              <a:ea typeface="Cambria Math" panose="02040503050406030204" pitchFamily="18" charset="0"/>
                                            </a:rPr>
                                            <m:t>⋮</m:t>
                                          </m:r>
                                        </m:e>
                                      </m:mr>
                                    </m:m>
                                  </m:e>
                                </m:mr>
                              </m:m>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e>
                          </m:mr>
                        </m:m>
                      </m:e>
                    </m:d>
                  </m:oMath>
                </a14:m>
                <a:r>
                  <a:rPr lang="en-US" dirty="0"/>
                  <a:t>,</a:t>
                </a:r>
              </a:p>
            </p:txBody>
          </p:sp>
        </mc:Choice>
        <mc:Fallback xmlns="">
          <p:sp>
            <p:nvSpPr>
              <p:cNvPr id="13" name="TextBox 12">
                <a:extLst>
                  <a:ext uri="{FF2B5EF4-FFF2-40B4-BE49-F238E27FC236}">
                    <a16:creationId xmlns:a16="http://schemas.microsoft.com/office/drawing/2014/main" id="{47FD9E49-49CE-4C59-B2CE-50E52248F916}"/>
                  </a:ext>
                </a:extLst>
              </p:cNvPr>
              <p:cNvSpPr txBox="1">
                <a:spLocks noRot="1" noChangeAspect="1" noMove="1" noResize="1" noEditPoints="1" noAdjustHandles="1" noChangeArrowheads="1" noChangeShapeType="1" noTextEdit="1"/>
              </p:cNvSpPr>
              <p:nvPr/>
            </p:nvSpPr>
            <p:spPr>
              <a:xfrm>
                <a:off x="5664200" y="1773102"/>
                <a:ext cx="1303627" cy="1322478"/>
              </a:xfrm>
              <a:prstGeom prst="rect">
                <a:avLst/>
              </a:prstGeom>
              <a:blipFill>
                <a:blip r:embed="rId5"/>
                <a:stretch>
                  <a:fillRect r="-4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8CB3054-A3F2-42B1-9F93-6CEF3EA43BB1}"/>
                  </a:ext>
                </a:extLst>
              </p:cNvPr>
              <p:cNvSpPr txBox="1"/>
              <p:nvPr/>
            </p:nvSpPr>
            <p:spPr>
              <a:xfrm>
                <a:off x="6412420" y="5276793"/>
                <a:ext cx="19066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𝑘</m:t>
                          </m:r>
                        </m:sub>
                      </m:sSub>
                    </m:oMath>
                  </m:oMathPara>
                </a14:m>
                <a:endParaRPr lang="en-US" dirty="0"/>
              </a:p>
            </p:txBody>
          </p:sp>
        </mc:Choice>
        <mc:Fallback xmlns="">
          <p:sp>
            <p:nvSpPr>
              <p:cNvPr id="14" name="TextBox 13">
                <a:extLst>
                  <a:ext uri="{FF2B5EF4-FFF2-40B4-BE49-F238E27FC236}">
                    <a16:creationId xmlns:a16="http://schemas.microsoft.com/office/drawing/2014/main" id="{E8CB3054-A3F2-42B1-9F93-6CEF3EA43BB1}"/>
                  </a:ext>
                </a:extLst>
              </p:cNvPr>
              <p:cNvSpPr txBox="1">
                <a:spLocks noRot="1" noChangeAspect="1" noMove="1" noResize="1" noEditPoints="1" noAdjustHandles="1" noChangeArrowheads="1" noChangeShapeType="1" noTextEdit="1"/>
              </p:cNvSpPr>
              <p:nvPr/>
            </p:nvSpPr>
            <p:spPr>
              <a:xfrm>
                <a:off x="6412420" y="5276793"/>
                <a:ext cx="1906676" cy="461665"/>
              </a:xfrm>
              <a:prstGeom prst="rect">
                <a:avLst/>
              </a:prstGeom>
              <a:blipFill>
                <a:blip r:embed="rId6"/>
                <a:stretch>
                  <a:fillRect l="-639" b="-5333"/>
                </a:stretch>
              </a:blipFill>
            </p:spPr>
            <p:txBody>
              <a:bodyPr/>
              <a:lstStyle/>
              <a:p>
                <a:r>
                  <a:rPr lang="en-US">
                    <a:noFill/>
                  </a:rPr>
                  <a:t> </a:t>
                </a:r>
              </a:p>
            </p:txBody>
          </p:sp>
        </mc:Fallback>
      </mc:AlternateContent>
    </p:spTree>
    <p:extLst>
      <p:ext uri="{BB962C8B-B14F-4D97-AF65-F5344CB8AC3E}">
        <p14:creationId xmlns:p14="http://schemas.microsoft.com/office/powerpoint/2010/main" val="3717879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ADALINE</a:t>
            </a:r>
            <a:endParaRPr lang="en-US" sz="240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42</a:t>
            </a:fld>
            <a:endParaRPr lang="en-US">
              <a:ea typeface="+mn-ea"/>
            </a:endParaRPr>
          </a:p>
        </p:txBody>
      </p:sp>
      <p:sp>
        <p:nvSpPr>
          <p:cNvPr id="7" name="TextBox 6">
            <a:extLst>
              <a:ext uri="{FF2B5EF4-FFF2-40B4-BE49-F238E27FC236}">
                <a16:creationId xmlns:a16="http://schemas.microsoft.com/office/drawing/2014/main" id="{3B295348-54B9-44F0-B15A-2DBC17CFF2A5}"/>
              </a:ext>
            </a:extLst>
          </p:cNvPr>
          <p:cNvSpPr txBox="1"/>
          <p:nvPr/>
        </p:nvSpPr>
        <p:spPr>
          <a:xfrm>
            <a:off x="771389" y="6006931"/>
            <a:ext cx="6065314" cy="307777"/>
          </a:xfrm>
          <a:prstGeom prst="rect">
            <a:avLst/>
          </a:prstGeom>
          <a:noFill/>
        </p:spPr>
        <p:txBody>
          <a:bodyPr wrap="none" rtlCol="0">
            <a:spAutoFit/>
          </a:bodyPr>
          <a:lstStyle/>
          <a:p>
            <a:r>
              <a:rPr lang="en-US" sz="1400" dirty="0"/>
              <a:t>Source: Adaptive Switching Circuit, by </a:t>
            </a:r>
            <a:r>
              <a:rPr lang="en-US" sz="1400" dirty="0" err="1"/>
              <a:t>Widrow</a:t>
            </a:r>
            <a:r>
              <a:rPr lang="en-US" sz="1400" dirty="0"/>
              <a:t> and Hoff, 1960 </a:t>
            </a:r>
          </a:p>
        </p:txBody>
      </p:sp>
      <p:pic>
        <p:nvPicPr>
          <p:cNvPr id="15" name="Picture 14">
            <a:extLst>
              <a:ext uri="{FF2B5EF4-FFF2-40B4-BE49-F238E27FC236}">
                <a16:creationId xmlns:a16="http://schemas.microsoft.com/office/drawing/2014/main" id="{FD2FCDB5-28EF-4D72-80A9-200BE8974575}"/>
              </a:ext>
            </a:extLst>
          </p:cNvPr>
          <p:cNvPicPr>
            <a:picLocks noChangeAspect="1"/>
          </p:cNvPicPr>
          <p:nvPr/>
        </p:nvPicPr>
        <p:blipFill>
          <a:blip r:embed="rId2"/>
          <a:stretch>
            <a:fillRect/>
          </a:stretch>
        </p:blipFill>
        <p:spPr>
          <a:xfrm>
            <a:off x="1530220" y="2012832"/>
            <a:ext cx="5531525" cy="3697190"/>
          </a:xfrm>
          <a:prstGeom prst="rect">
            <a:avLst/>
          </a:prstGeom>
        </p:spPr>
      </p:pic>
    </p:spTree>
    <p:extLst>
      <p:ext uri="{BB962C8B-B14F-4D97-AF65-F5344CB8AC3E}">
        <p14:creationId xmlns:p14="http://schemas.microsoft.com/office/powerpoint/2010/main" val="310308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ADALINE vs Perceptron</a:t>
            </a:r>
            <a:endParaRPr lang="en-US" sz="2400" dirty="0"/>
          </a:p>
        </p:txBody>
      </p:sp>
      <p:sp>
        <p:nvSpPr>
          <p:cNvPr id="3" name="Content Placeholder 2"/>
          <p:cNvSpPr>
            <a:spLocks noGrp="1"/>
          </p:cNvSpPr>
          <p:nvPr>
            <p:ph idx="1"/>
          </p:nvPr>
        </p:nvSpPr>
        <p:spPr>
          <a:xfrm>
            <a:off x="202719" y="1167643"/>
            <a:ext cx="8776896" cy="5048222"/>
          </a:xfrm>
        </p:spPr>
        <p:txBody>
          <a:bodyPr/>
          <a:lstStyle/>
          <a:p>
            <a:r>
              <a:rPr lang="en-US" sz="2200" kern="0" dirty="0"/>
              <a:t>ADALINE network is very similar to a perceptron</a:t>
            </a:r>
          </a:p>
          <a:p>
            <a:endParaRPr lang="en-US" sz="2800" kern="0" dirty="0"/>
          </a:p>
          <a:p>
            <a:r>
              <a:rPr lang="en-US" sz="2200" kern="0" dirty="0"/>
              <a:t>They both suffer the same limitations: they can only solve linearly separable problems</a:t>
            </a:r>
          </a:p>
          <a:p>
            <a:endParaRPr lang="en-US" sz="2800" kern="0" dirty="0"/>
          </a:p>
          <a:p>
            <a:r>
              <a:rPr lang="en-US" sz="2200" kern="0" dirty="0"/>
              <a:t>ADALINE employs LMS learning rule, which is more powerful than the perceptron learning rule</a:t>
            </a:r>
          </a:p>
          <a:p>
            <a:pPr lvl="1"/>
            <a:r>
              <a:rPr lang="en-US" sz="2000" kern="0" dirty="0"/>
              <a:t>Perceptron learning rule is guaranteed to convergence that categorized to the training set. The resulting can be noise sensitive since patterns can lie closely to the decision boundaries</a:t>
            </a:r>
          </a:p>
          <a:p>
            <a:pPr lvl="1"/>
            <a:r>
              <a:rPr lang="en-US" sz="2000" kern="0" dirty="0"/>
              <a:t>LMS minimizes mean square error, therefore tries to move away from the decision boundaries as far from the training set as possible</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43</a:t>
            </a:fld>
            <a:endParaRPr lang="en-US">
              <a:ea typeface="+mn-ea"/>
            </a:endParaRPr>
          </a:p>
        </p:txBody>
      </p:sp>
    </p:spTree>
    <p:extLst>
      <p:ext uri="{BB962C8B-B14F-4D97-AF65-F5344CB8AC3E}">
        <p14:creationId xmlns:p14="http://schemas.microsoft.com/office/powerpoint/2010/main" val="378896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Limitations</a:t>
            </a:r>
            <a:endParaRPr lang="en-US" sz="2400" dirty="0"/>
          </a:p>
        </p:txBody>
      </p:sp>
      <p:sp>
        <p:nvSpPr>
          <p:cNvPr id="3" name="Content Placeholder 2"/>
          <p:cNvSpPr>
            <a:spLocks noGrp="1"/>
          </p:cNvSpPr>
          <p:nvPr>
            <p:ph idx="1"/>
          </p:nvPr>
        </p:nvSpPr>
        <p:spPr>
          <a:xfrm>
            <a:off x="254089" y="1152831"/>
            <a:ext cx="8776896" cy="5048222"/>
          </a:xfrm>
        </p:spPr>
        <p:txBody>
          <a:bodyPr/>
          <a:lstStyle/>
          <a:p>
            <a:r>
              <a:rPr lang="en-US" sz="2200" kern="0" dirty="0"/>
              <a:t>The perceptron learning rule of Rosenblatt and the LMS algorithm of </a:t>
            </a:r>
            <a:r>
              <a:rPr lang="en-US" sz="2200" kern="0" dirty="0" err="1"/>
              <a:t>Widrow</a:t>
            </a:r>
            <a:r>
              <a:rPr lang="en-US" sz="2200" kern="0" dirty="0"/>
              <a:t>-Hoff were design to train a single layer perceptron-like networks</a:t>
            </a:r>
          </a:p>
          <a:p>
            <a:pPr lvl="1"/>
            <a:r>
              <a:rPr lang="en-US" sz="2000" kern="0" dirty="0"/>
              <a:t>They are only to solve linearly separable classification problems</a:t>
            </a:r>
          </a:p>
          <a:p>
            <a:pPr lvl="1"/>
            <a:r>
              <a:rPr lang="en-US" sz="2000" kern="0" dirty="0"/>
              <a:t>Both Rosenblatt and </a:t>
            </a:r>
            <a:r>
              <a:rPr lang="en-US" sz="2000" kern="0" dirty="0" err="1"/>
              <a:t>Widrow</a:t>
            </a:r>
            <a:r>
              <a:rPr lang="en-US" sz="2000" kern="0" dirty="0"/>
              <a:t> were aware of the limitations.  Both proposed multilayer networks to overcome them.  However, they were NOT able to generalize their algorithms to train these powerful networks</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44</a:t>
            </a:fld>
            <a:endParaRPr lang="en-US">
              <a:ea typeface="+mn-ea"/>
            </a:endParaRPr>
          </a:p>
        </p:txBody>
      </p:sp>
    </p:spTree>
    <p:extLst>
      <p:ext uri="{BB962C8B-B14F-4D97-AF65-F5344CB8AC3E}">
        <p14:creationId xmlns:p14="http://schemas.microsoft.com/office/powerpoint/2010/main" val="4203537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The Back Propagation (BP) Algorithm</a:t>
            </a:r>
            <a:endParaRPr lang="en-US" sz="2400" dirty="0"/>
          </a:p>
        </p:txBody>
      </p:sp>
      <p:sp>
        <p:nvSpPr>
          <p:cNvPr id="3" name="Content Placeholder 2"/>
          <p:cNvSpPr>
            <a:spLocks noGrp="1"/>
          </p:cNvSpPr>
          <p:nvPr>
            <p:ph idx="1"/>
          </p:nvPr>
        </p:nvSpPr>
        <p:spPr>
          <a:xfrm>
            <a:off x="254089" y="1152831"/>
            <a:ext cx="8776896" cy="5048222"/>
          </a:xfrm>
        </p:spPr>
        <p:txBody>
          <a:bodyPr/>
          <a:lstStyle/>
          <a:p>
            <a:r>
              <a:rPr lang="en-US" sz="2200" kern="0" dirty="0"/>
              <a:t>The first description of the backpropagation (BP) algorithm was contained in the thesis of Paul </a:t>
            </a:r>
            <a:r>
              <a:rPr lang="en-US" sz="2200" kern="0" dirty="0" err="1"/>
              <a:t>Werbos</a:t>
            </a:r>
            <a:r>
              <a:rPr lang="en-US" sz="2200" kern="0" dirty="0"/>
              <a:t> in 1974.  However, the algorithm was presented in the context of general networks where neural networks as special case and was not disseminated in the neural networks community</a:t>
            </a:r>
          </a:p>
          <a:p>
            <a:endParaRPr lang="en-US" sz="2200" kern="0" dirty="0"/>
          </a:p>
          <a:p>
            <a:r>
              <a:rPr lang="en-US" sz="2200" kern="0" dirty="0"/>
              <a:t>It was not until the mid 1980s, the backpropagation was rediscovered and widely publicized</a:t>
            </a:r>
          </a:p>
          <a:p>
            <a:endParaRPr lang="en-US" sz="2200" kern="0" dirty="0"/>
          </a:p>
          <a:p>
            <a:r>
              <a:rPr lang="en-US" sz="2200" kern="0" dirty="0"/>
              <a:t>The multilayer perceptron, trained by the backpropagation algorithm, is currently the most widely used neural network.</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45</a:t>
            </a:fld>
            <a:endParaRPr lang="en-US">
              <a:ea typeface="+mn-ea"/>
            </a:endParaRPr>
          </a:p>
        </p:txBody>
      </p:sp>
    </p:spTree>
    <p:extLst>
      <p:ext uri="{BB962C8B-B14F-4D97-AF65-F5344CB8AC3E}">
        <p14:creationId xmlns:p14="http://schemas.microsoft.com/office/powerpoint/2010/main" val="1542266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The Back Propagation (BP) Algorithm</a:t>
            </a:r>
            <a:endParaRPr lang="en-US" sz="2400" dirty="0"/>
          </a:p>
        </p:txBody>
      </p:sp>
      <p:sp>
        <p:nvSpPr>
          <p:cNvPr id="3" name="Content Placeholder 2"/>
          <p:cNvSpPr>
            <a:spLocks noGrp="1"/>
          </p:cNvSpPr>
          <p:nvPr>
            <p:ph idx="1"/>
          </p:nvPr>
        </p:nvSpPr>
        <p:spPr>
          <a:xfrm>
            <a:off x="254089" y="1152831"/>
            <a:ext cx="8776896" cy="5048222"/>
          </a:xfrm>
        </p:spPr>
        <p:txBody>
          <a:bodyPr/>
          <a:lstStyle/>
          <a:p>
            <a:r>
              <a:rPr lang="en-US" sz="2200" kern="0" dirty="0"/>
              <a:t>The backpropagation is the generalization of the LMS algorithm</a:t>
            </a:r>
          </a:p>
          <a:p>
            <a:endParaRPr lang="en-US" kern="0" dirty="0"/>
          </a:p>
          <a:p>
            <a:r>
              <a:rPr lang="en-US" sz="2200" kern="0" dirty="0"/>
              <a:t>Similar to the LMS learning, the backpropagation is an approximate steepest descent algorithm</a:t>
            </a:r>
          </a:p>
          <a:p>
            <a:pPr lvl="1"/>
            <a:r>
              <a:rPr lang="en-US" sz="2000" kern="0" dirty="0"/>
              <a:t>The performance index is the mean squared error</a:t>
            </a:r>
          </a:p>
          <a:p>
            <a:pPr lvl="1"/>
            <a:endParaRPr lang="en-US" kern="0" dirty="0"/>
          </a:p>
          <a:p>
            <a:r>
              <a:rPr lang="en-US" sz="2200" kern="0" dirty="0"/>
              <a:t>The difference between the LMS and the BP is only the way in which the derivatives are calculated</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46</a:t>
            </a:fld>
            <a:endParaRPr lang="en-US">
              <a:ea typeface="+mn-ea"/>
            </a:endParaRPr>
          </a:p>
        </p:txBody>
      </p:sp>
    </p:spTree>
    <p:extLst>
      <p:ext uri="{BB962C8B-B14F-4D97-AF65-F5344CB8AC3E}">
        <p14:creationId xmlns:p14="http://schemas.microsoft.com/office/powerpoint/2010/main" val="3216198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Multilayer Perceptron</a:t>
            </a:r>
            <a:endParaRPr lang="en-US" sz="2400" dirty="0"/>
          </a:p>
        </p:txBody>
      </p:sp>
      <p:sp>
        <p:nvSpPr>
          <p:cNvPr id="3" name="Content Placeholder 2"/>
          <p:cNvSpPr>
            <a:spLocks noGrp="1"/>
          </p:cNvSpPr>
          <p:nvPr>
            <p:ph idx="1"/>
          </p:nvPr>
        </p:nvSpPr>
        <p:spPr>
          <a:xfrm>
            <a:off x="254089" y="1152831"/>
            <a:ext cx="8776896" cy="5048222"/>
          </a:xfrm>
        </p:spPr>
        <p:txBody>
          <a:bodyPr/>
          <a:lstStyle/>
          <a:p>
            <a:r>
              <a:rPr lang="en-US" sz="2200" dirty="0"/>
              <a:t>Cascaded of perceptron networks</a:t>
            </a:r>
          </a:p>
          <a:p>
            <a:pPr lvl="1"/>
            <a:r>
              <a:rPr lang="en-US" sz="2000" dirty="0"/>
              <a:t>The output of the first network is the input of the second network, and the output of the second network is the input of the third network, etc.</a:t>
            </a:r>
          </a:p>
          <a:p>
            <a:pPr marL="457200" lvl="1" indent="0">
              <a:buNone/>
            </a:pPr>
            <a:endParaRPr lang="en-US" sz="2000" dirty="0"/>
          </a:p>
          <a:p>
            <a:r>
              <a:rPr lang="en-US" sz="2200" dirty="0"/>
              <a:t>Each layer may have different number of neurons</a:t>
            </a:r>
          </a:p>
          <a:p>
            <a:pPr lvl="1"/>
            <a:r>
              <a:rPr lang="en-US" sz="2000" dirty="0"/>
              <a:t>Also may have different activation function</a:t>
            </a:r>
          </a:p>
          <a:p>
            <a:pPr lvl="1"/>
            <a:r>
              <a:rPr lang="en-US" sz="2000" dirty="0"/>
              <a:t>Same activation function in each layer</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47</a:t>
            </a:fld>
            <a:endParaRPr lang="en-US">
              <a:ea typeface="+mn-ea"/>
            </a:endParaRPr>
          </a:p>
        </p:txBody>
      </p:sp>
    </p:spTree>
    <p:extLst>
      <p:ext uri="{BB962C8B-B14F-4D97-AF65-F5344CB8AC3E}">
        <p14:creationId xmlns:p14="http://schemas.microsoft.com/office/powerpoint/2010/main" val="3243247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Function Approximation</a:t>
            </a:r>
            <a:endParaRPr lang="en-US" sz="2400" dirty="0"/>
          </a:p>
        </p:txBody>
      </p:sp>
      <p:sp>
        <p:nvSpPr>
          <p:cNvPr id="3" name="Content Placeholder 2"/>
          <p:cNvSpPr>
            <a:spLocks noGrp="1"/>
          </p:cNvSpPr>
          <p:nvPr>
            <p:ph idx="1"/>
          </p:nvPr>
        </p:nvSpPr>
        <p:spPr>
          <a:xfrm>
            <a:off x="254089" y="1152831"/>
            <a:ext cx="8776896" cy="3388347"/>
          </a:xfrm>
        </p:spPr>
        <p:txBody>
          <a:bodyPr/>
          <a:lstStyle/>
          <a:p>
            <a:r>
              <a:rPr lang="en-US" sz="2200" dirty="0"/>
              <a:t>We could use multilayer networks to approximate almost any functions</a:t>
            </a:r>
          </a:p>
          <a:p>
            <a:pPr lvl="1"/>
            <a:r>
              <a:rPr lang="en-US" sz="2000" dirty="0"/>
              <a:t>If we have sufficient number of neurons in the hidden layer</a:t>
            </a:r>
          </a:p>
          <a:p>
            <a:pPr lvl="1"/>
            <a:endParaRPr lang="en-US" sz="2400" dirty="0"/>
          </a:p>
          <a:p>
            <a:r>
              <a:rPr lang="en-US" sz="2200" dirty="0"/>
              <a:t>It has been shown that </a:t>
            </a:r>
            <a:r>
              <a:rPr lang="en-US" sz="2200" baseline="30000" dirty="0"/>
              <a:t>[1] </a:t>
            </a:r>
            <a:r>
              <a:rPr lang="en-US" sz="2200" dirty="0"/>
              <a:t>two layer networks, with sigmoid activation function in the hidden layer and a linear activation function in the output layer, we can approximate virtually any function of interest to any degree of accuracy, provided sufficiently many hidden neurons are available.</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48</a:t>
            </a:fld>
            <a:endParaRPr lang="en-US">
              <a:ea typeface="+mn-ea"/>
            </a:endParaRPr>
          </a:p>
        </p:txBody>
      </p:sp>
      <p:sp>
        <p:nvSpPr>
          <p:cNvPr id="6" name="Rectangle 5"/>
          <p:cNvSpPr/>
          <p:nvPr/>
        </p:nvSpPr>
        <p:spPr>
          <a:xfrm>
            <a:off x="541962" y="5177844"/>
            <a:ext cx="8001000" cy="923330"/>
          </a:xfrm>
          <a:prstGeom prst="rect">
            <a:avLst/>
          </a:prstGeom>
        </p:spPr>
        <p:txBody>
          <a:bodyPr wrap="square">
            <a:spAutoFit/>
          </a:bodyPr>
          <a:lstStyle/>
          <a:p>
            <a:pPr algn="l"/>
            <a:r>
              <a:rPr lang="en-US" baseline="30000" dirty="0"/>
              <a:t>[1]</a:t>
            </a:r>
            <a:r>
              <a:rPr lang="en-US" dirty="0"/>
              <a:t> K.H. </a:t>
            </a:r>
            <a:r>
              <a:rPr lang="en-US" dirty="0" err="1"/>
              <a:t>Hornik</a:t>
            </a:r>
            <a:r>
              <a:rPr lang="en-US" dirty="0"/>
              <a:t>, et al, “Multilayer Feedforward Networks are Universal Approximators,” Neural Networks, vol. 2, no. 5, pp 359-366, 1989</a:t>
            </a:r>
            <a:endParaRPr lang="en-US" baseline="30000" dirty="0"/>
          </a:p>
        </p:txBody>
      </p:sp>
    </p:spTree>
    <p:extLst>
      <p:ext uri="{BB962C8B-B14F-4D97-AF65-F5344CB8AC3E}">
        <p14:creationId xmlns:p14="http://schemas.microsoft.com/office/powerpoint/2010/main" val="4201650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8" name="Title 7"/>
          <p:cNvSpPr>
            <a:spLocks noGrp="1"/>
          </p:cNvSpPr>
          <p:nvPr>
            <p:ph type="title"/>
          </p:nvPr>
        </p:nvSpPr>
        <p:spPr>
          <a:xfrm>
            <a:off x="748560" y="1471042"/>
            <a:ext cx="7492297" cy="781396"/>
          </a:xfrm>
        </p:spPr>
        <p:txBody>
          <a:bodyPr/>
          <a:lstStyle/>
          <a:p>
            <a:r>
              <a:rPr lang="en-US" dirty="0"/>
              <a:t>Machine Learning</a:t>
            </a:r>
          </a:p>
        </p:txBody>
      </p:sp>
    </p:spTree>
    <p:extLst>
      <p:ext uri="{BB962C8B-B14F-4D97-AF65-F5344CB8AC3E}">
        <p14:creationId xmlns:p14="http://schemas.microsoft.com/office/powerpoint/2010/main" val="294698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Biological Neural Activity</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8" name="Picture 7">
            <a:extLst>
              <a:ext uri="{FF2B5EF4-FFF2-40B4-BE49-F238E27FC236}">
                <a16:creationId xmlns:a16="http://schemas.microsoft.com/office/drawing/2014/main" id="{48F4EE7C-8406-4325-A0D3-F32F257C96BD}"/>
              </a:ext>
            </a:extLst>
          </p:cNvPr>
          <p:cNvPicPr>
            <a:picLocks noChangeAspect="1"/>
          </p:cNvPicPr>
          <p:nvPr/>
        </p:nvPicPr>
        <p:blipFill>
          <a:blip r:embed="rId2"/>
          <a:stretch>
            <a:fillRect/>
          </a:stretch>
        </p:blipFill>
        <p:spPr>
          <a:xfrm>
            <a:off x="454788" y="1452066"/>
            <a:ext cx="4457168" cy="1880313"/>
          </a:xfrm>
          <a:prstGeom prst="rect">
            <a:avLst/>
          </a:prstGeom>
        </p:spPr>
      </p:pic>
      <p:sp>
        <p:nvSpPr>
          <p:cNvPr id="9" name="Content Placeholder 2"/>
          <p:cNvSpPr>
            <a:spLocks noGrp="1"/>
          </p:cNvSpPr>
          <p:nvPr>
            <p:ph idx="1"/>
          </p:nvPr>
        </p:nvSpPr>
        <p:spPr>
          <a:xfrm>
            <a:off x="5158482" y="1343043"/>
            <a:ext cx="3882775" cy="2242194"/>
          </a:xfrm>
        </p:spPr>
        <p:txBody>
          <a:bodyPr/>
          <a:lstStyle/>
          <a:p>
            <a:r>
              <a:rPr lang="en-US" sz="1800" kern="0" dirty="0"/>
              <a:t>Neural activities passes from one neuron to another neuron in terms of electrical from body down to axon by means of electro chemical process</a:t>
            </a:r>
          </a:p>
          <a:p>
            <a:r>
              <a:rPr lang="en-US" sz="1800" kern="0" dirty="0"/>
              <a:t> Axon acts as connection wire</a:t>
            </a:r>
          </a:p>
          <a:p>
            <a:pPr marL="0" indent="0">
              <a:buNone/>
            </a:pPr>
            <a:endParaRPr lang="en-US" sz="1800" kern="0" dirty="0"/>
          </a:p>
        </p:txBody>
      </p:sp>
      <p:sp>
        <p:nvSpPr>
          <p:cNvPr id="10" name="Content Placeholder 2"/>
          <p:cNvSpPr txBox="1">
            <a:spLocks/>
          </p:cNvSpPr>
          <p:nvPr/>
        </p:nvSpPr>
        <p:spPr>
          <a:xfrm>
            <a:off x="341774" y="3695105"/>
            <a:ext cx="8412162" cy="2695437"/>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t>Each neuron has a body, an axon, and many dendrites</a:t>
            </a:r>
          </a:p>
          <a:p>
            <a:pPr lvl="1"/>
            <a:r>
              <a:rPr lang="en-US" sz="1800" dirty="0"/>
              <a:t>Neuron’s nucleus is where the neural computation takes place</a:t>
            </a:r>
          </a:p>
          <a:p>
            <a:pPr lvl="1"/>
            <a:r>
              <a:rPr lang="en-US" sz="1800" dirty="0"/>
              <a:t>Can be in 2 states: firing and rest</a:t>
            </a:r>
          </a:p>
          <a:p>
            <a:pPr lvl="1"/>
            <a:r>
              <a:rPr lang="en-US" sz="1800" dirty="0"/>
              <a:t>Neuron fires if incoming stimulus exceeds the threshold</a:t>
            </a:r>
          </a:p>
          <a:p>
            <a:pPr lvl="1"/>
            <a:endParaRPr lang="en-US" sz="1600" dirty="0"/>
          </a:p>
          <a:p>
            <a:r>
              <a:rPr lang="en-US" sz="2000" dirty="0"/>
              <a:t>Synapse: Thin gap between axon of one neuron and dendrites of another one</a:t>
            </a:r>
          </a:p>
          <a:p>
            <a:pPr lvl="1"/>
            <a:r>
              <a:rPr lang="en-US" sz="1800" dirty="0"/>
              <a:t>Signal exchange</a:t>
            </a:r>
          </a:p>
        </p:txBody>
      </p:sp>
    </p:spTree>
    <p:extLst>
      <p:ext uri="{BB962C8B-B14F-4D97-AF65-F5344CB8AC3E}">
        <p14:creationId xmlns:p14="http://schemas.microsoft.com/office/powerpoint/2010/main" val="4289008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What is Machine Learning?</a:t>
            </a:r>
            <a:endParaRPr lang="en-US" sz="2400" dirty="0"/>
          </a:p>
        </p:txBody>
      </p:sp>
      <p:sp>
        <p:nvSpPr>
          <p:cNvPr id="3" name="Content Placeholder 2"/>
          <p:cNvSpPr>
            <a:spLocks noGrp="1"/>
          </p:cNvSpPr>
          <p:nvPr>
            <p:ph idx="1"/>
          </p:nvPr>
        </p:nvSpPr>
        <p:spPr>
          <a:xfrm>
            <a:off x="254089" y="1152831"/>
            <a:ext cx="5088473" cy="5165776"/>
          </a:xfrm>
        </p:spPr>
        <p:txBody>
          <a:bodyPr/>
          <a:lstStyle/>
          <a:p>
            <a:r>
              <a:rPr lang="en-US" sz="2000" kern="0" dirty="0"/>
              <a:t>A model technique that involves data and figures out the model of data</a:t>
            </a:r>
          </a:p>
          <a:p>
            <a:endParaRPr lang="en-US" sz="2000" kern="0" dirty="0"/>
          </a:p>
          <a:p>
            <a:r>
              <a:rPr lang="en-US" sz="2000" kern="0" dirty="0"/>
              <a:t>An inductive approach</a:t>
            </a:r>
          </a:p>
          <a:p>
            <a:endParaRPr lang="en-US" sz="2000" kern="0" dirty="0"/>
          </a:p>
          <a:p>
            <a:r>
              <a:rPr lang="en-US" sz="2000" kern="0" dirty="0"/>
              <a:t>The model is the final product of machine learning</a:t>
            </a:r>
          </a:p>
          <a:p>
            <a:endParaRPr lang="en-US" sz="2000" kern="0" dirty="0"/>
          </a:p>
          <a:p>
            <a:r>
              <a:rPr lang="en-US" sz="2000" kern="0" dirty="0"/>
              <a:t>It addresses the concept of data, model, and it has nothing to do with learning</a:t>
            </a:r>
          </a:p>
          <a:p>
            <a:endParaRPr lang="en-US" sz="2000" kern="0" dirty="0"/>
          </a:p>
          <a:p>
            <a:r>
              <a:rPr lang="en-US" sz="2000" kern="0" dirty="0"/>
              <a:t>Learning is related to training data to solve the problem of finding the model</a:t>
            </a:r>
          </a:p>
          <a:p>
            <a:pPr marL="0" indent="0">
              <a:buNone/>
            </a:pPr>
            <a:endParaRPr lang="en-US" sz="18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7" name="Picture 6">
            <a:extLst>
              <a:ext uri="{FF2B5EF4-FFF2-40B4-BE49-F238E27FC236}">
                <a16:creationId xmlns:a16="http://schemas.microsoft.com/office/drawing/2014/main" id="{D7F1BF97-AA49-4B4E-97A6-596B06768EEA}"/>
              </a:ext>
            </a:extLst>
          </p:cNvPr>
          <p:cNvPicPr>
            <a:picLocks noChangeAspect="1"/>
          </p:cNvPicPr>
          <p:nvPr/>
        </p:nvPicPr>
        <p:blipFill>
          <a:blip r:embed="rId2"/>
          <a:stretch>
            <a:fillRect/>
          </a:stretch>
        </p:blipFill>
        <p:spPr>
          <a:xfrm>
            <a:off x="6369978" y="1446791"/>
            <a:ext cx="1981200" cy="3321142"/>
          </a:xfrm>
          <a:prstGeom prst="rect">
            <a:avLst/>
          </a:prstGeom>
        </p:spPr>
      </p:pic>
      <p:sp>
        <p:nvSpPr>
          <p:cNvPr id="8" name="Rectangle 7">
            <a:extLst>
              <a:ext uri="{FF2B5EF4-FFF2-40B4-BE49-F238E27FC236}">
                <a16:creationId xmlns:a16="http://schemas.microsoft.com/office/drawing/2014/main" id="{30F909A8-25E9-408B-AEF9-16F566932F49}"/>
              </a:ext>
            </a:extLst>
          </p:cNvPr>
          <p:cNvSpPr/>
          <p:nvPr/>
        </p:nvSpPr>
        <p:spPr>
          <a:xfrm>
            <a:off x="6053296" y="4964242"/>
            <a:ext cx="2633504" cy="369332"/>
          </a:xfrm>
          <a:prstGeom prst="rect">
            <a:avLst/>
          </a:prstGeom>
        </p:spPr>
        <p:txBody>
          <a:bodyPr wrap="square">
            <a:spAutoFit/>
          </a:bodyPr>
          <a:lstStyle/>
          <a:p>
            <a:pPr eaLnBrk="1" hangingPunct="1"/>
            <a:r>
              <a:rPr lang="en-US" kern="0" dirty="0">
                <a:solidFill>
                  <a:srgbClr val="16325C"/>
                </a:solidFill>
                <a:latin typeface="+mn-lt"/>
                <a:ea typeface="+mn-ea"/>
              </a:rPr>
              <a:t>Machine Learning</a:t>
            </a:r>
          </a:p>
        </p:txBody>
      </p:sp>
    </p:spTree>
    <p:extLst>
      <p:ext uri="{BB962C8B-B14F-4D97-AF65-F5344CB8AC3E}">
        <p14:creationId xmlns:p14="http://schemas.microsoft.com/office/powerpoint/2010/main" val="351943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Machine Learning</a:t>
            </a:r>
            <a:endParaRPr lang="en-US" sz="2400" dirty="0"/>
          </a:p>
        </p:txBody>
      </p:sp>
      <p:sp>
        <p:nvSpPr>
          <p:cNvPr id="3" name="Content Placeholder 2"/>
          <p:cNvSpPr>
            <a:spLocks noGrp="1"/>
          </p:cNvSpPr>
          <p:nvPr>
            <p:ph idx="1"/>
          </p:nvPr>
        </p:nvSpPr>
        <p:spPr>
          <a:xfrm>
            <a:off x="254089" y="1152831"/>
            <a:ext cx="5088473" cy="3501362"/>
          </a:xfrm>
        </p:spPr>
        <p:txBody>
          <a:bodyPr/>
          <a:lstStyle/>
          <a:p>
            <a:r>
              <a:rPr lang="en-US" sz="2200" kern="0" dirty="0"/>
              <a:t>Machine learning process finds the model from the training data</a:t>
            </a:r>
          </a:p>
          <a:p>
            <a:pPr marL="0" indent="0">
              <a:buNone/>
            </a:pPr>
            <a:r>
              <a:rPr lang="en-US" sz="2200" kern="0" dirty="0"/>
              <a:t>  </a:t>
            </a:r>
          </a:p>
          <a:p>
            <a:r>
              <a:rPr lang="en-US" sz="2200" kern="0" dirty="0"/>
              <a:t>Apply the model to the actual data </a:t>
            </a:r>
          </a:p>
          <a:p>
            <a:endParaRPr lang="en-US" sz="2200" kern="0" dirty="0"/>
          </a:p>
          <a:p>
            <a:r>
              <a:rPr lang="en-US" sz="2200" kern="0" dirty="0"/>
              <a:t>Applications: image recognition, speech recognition, and natural language processing, etc.</a:t>
            </a:r>
          </a:p>
          <a:p>
            <a:pPr marL="0" indent="0">
              <a:buNone/>
            </a:pPr>
            <a:endParaRPr lang="en-US" sz="18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9" name="Picture 8">
            <a:extLst>
              <a:ext uri="{FF2B5EF4-FFF2-40B4-BE49-F238E27FC236}">
                <a16:creationId xmlns:a16="http://schemas.microsoft.com/office/drawing/2014/main" id="{22329E64-46FF-4832-BA4D-216185614411}"/>
              </a:ext>
            </a:extLst>
          </p:cNvPr>
          <p:cNvPicPr>
            <a:picLocks noChangeAspect="1"/>
          </p:cNvPicPr>
          <p:nvPr/>
        </p:nvPicPr>
        <p:blipFill>
          <a:blip r:embed="rId2"/>
          <a:stretch>
            <a:fillRect/>
          </a:stretch>
        </p:blipFill>
        <p:spPr>
          <a:xfrm>
            <a:off x="5245331" y="1433393"/>
            <a:ext cx="3657600" cy="2667000"/>
          </a:xfrm>
          <a:prstGeom prst="rect">
            <a:avLst/>
          </a:prstGeom>
        </p:spPr>
      </p:pic>
      <p:sp>
        <p:nvSpPr>
          <p:cNvPr id="10" name="Rectangle 9">
            <a:extLst>
              <a:ext uri="{FF2B5EF4-FFF2-40B4-BE49-F238E27FC236}">
                <a16:creationId xmlns:a16="http://schemas.microsoft.com/office/drawing/2014/main" id="{30F909A8-25E9-408B-AEF9-16F566932F49}"/>
              </a:ext>
            </a:extLst>
          </p:cNvPr>
          <p:cNvSpPr/>
          <p:nvPr/>
        </p:nvSpPr>
        <p:spPr>
          <a:xfrm>
            <a:off x="5781405" y="4351957"/>
            <a:ext cx="3121526" cy="369332"/>
          </a:xfrm>
          <a:prstGeom prst="rect">
            <a:avLst/>
          </a:prstGeom>
        </p:spPr>
        <p:txBody>
          <a:bodyPr wrap="square">
            <a:spAutoFit/>
          </a:bodyPr>
          <a:lstStyle/>
          <a:p>
            <a:pPr eaLnBrk="1" hangingPunct="1"/>
            <a:r>
              <a:rPr lang="en-US" kern="0" dirty="0">
                <a:solidFill>
                  <a:srgbClr val="16325C"/>
                </a:solidFill>
                <a:latin typeface="+mn-lt"/>
                <a:ea typeface="+mn-ea"/>
              </a:rPr>
              <a:t>Apply Model to the Data</a:t>
            </a:r>
          </a:p>
        </p:txBody>
      </p:sp>
    </p:spTree>
    <p:extLst>
      <p:ext uri="{BB962C8B-B14F-4D97-AF65-F5344CB8AC3E}">
        <p14:creationId xmlns:p14="http://schemas.microsoft.com/office/powerpoint/2010/main" val="3109010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Challenges</a:t>
            </a:r>
            <a:endParaRPr lang="en-US" sz="2400" dirty="0"/>
          </a:p>
        </p:txBody>
      </p:sp>
      <p:sp>
        <p:nvSpPr>
          <p:cNvPr id="3" name="Content Placeholder 2"/>
          <p:cNvSpPr>
            <a:spLocks noGrp="1"/>
          </p:cNvSpPr>
          <p:nvPr>
            <p:ph idx="1"/>
          </p:nvPr>
        </p:nvSpPr>
        <p:spPr>
          <a:xfrm>
            <a:off x="222582" y="4577524"/>
            <a:ext cx="8551548" cy="1206827"/>
          </a:xfrm>
        </p:spPr>
        <p:txBody>
          <a:bodyPr/>
          <a:lstStyle/>
          <a:p>
            <a:r>
              <a:rPr lang="en-US" sz="2200" kern="0" dirty="0"/>
              <a:t>Distinctness</a:t>
            </a:r>
          </a:p>
          <a:p>
            <a:pPr lvl="1"/>
            <a:r>
              <a:rPr lang="en-US" sz="2000" kern="0" dirty="0"/>
              <a:t>Distinctness of training and actual data is the fundamental challenge</a:t>
            </a:r>
          </a:p>
          <a:p>
            <a:pPr lvl="1"/>
            <a:r>
              <a:rPr lang="en-US" sz="2000" kern="0" dirty="0"/>
              <a:t>No machine learning approach can achieve the desired goal with wrong training data</a:t>
            </a:r>
          </a:p>
          <a:p>
            <a:pPr marL="0" indent="0">
              <a:buNone/>
            </a:pPr>
            <a:r>
              <a:rPr lang="en-US" sz="2000" kern="0" dirty="0"/>
              <a:t>  </a:t>
            </a:r>
          </a:p>
          <a:p>
            <a:pPr marL="0" indent="0">
              <a:buNone/>
            </a:pPr>
            <a:endParaRPr lang="en-US" sz="18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8" name="Picture 7">
            <a:extLst>
              <a:ext uri="{FF2B5EF4-FFF2-40B4-BE49-F238E27FC236}">
                <a16:creationId xmlns:a16="http://schemas.microsoft.com/office/drawing/2014/main" id="{796BA198-6816-4A55-B200-748CC3A35930}"/>
              </a:ext>
            </a:extLst>
          </p:cNvPr>
          <p:cNvPicPr>
            <a:picLocks noChangeAspect="1"/>
          </p:cNvPicPr>
          <p:nvPr/>
        </p:nvPicPr>
        <p:blipFill>
          <a:blip r:embed="rId2"/>
          <a:stretch>
            <a:fillRect/>
          </a:stretch>
        </p:blipFill>
        <p:spPr>
          <a:xfrm>
            <a:off x="2635200" y="1152094"/>
            <a:ext cx="3873600" cy="2576217"/>
          </a:xfrm>
          <a:prstGeom prst="rect">
            <a:avLst/>
          </a:prstGeom>
        </p:spPr>
      </p:pic>
      <p:sp>
        <p:nvSpPr>
          <p:cNvPr id="11" name="Rectangle 10">
            <a:extLst>
              <a:ext uri="{FF2B5EF4-FFF2-40B4-BE49-F238E27FC236}">
                <a16:creationId xmlns:a16="http://schemas.microsoft.com/office/drawing/2014/main" id="{30F909A8-25E9-408B-AEF9-16F566932F49}"/>
              </a:ext>
            </a:extLst>
          </p:cNvPr>
          <p:cNvSpPr/>
          <p:nvPr/>
        </p:nvSpPr>
        <p:spPr>
          <a:xfrm>
            <a:off x="703759" y="3957955"/>
            <a:ext cx="7137400" cy="338554"/>
          </a:xfrm>
          <a:prstGeom prst="rect">
            <a:avLst/>
          </a:prstGeom>
        </p:spPr>
        <p:txBody>
          <a:bodyPr wrap="square">
            <a:spAutoFit/>
          </a:bodyPr>
          <a:lstStyle/>
          <a:p>
            <a:pPr eaLnBrk="1" hangingPunct="1"/>
            <a:r>
              <a:rPr lang="en-US" sz="1600" kern="0" dirty="0">
                <a:solidFill>
                  <a:srgbClr val="16325C"/>
                </a:solidFill>
                <a:latin typeface="+mn-lt"/>
                <a:ea typeface="+mn-ea"/>
              </a:rPr>
              <a:t>Training Data and Actual Data Sometimes are very Distinct</a:t>
            </a:r>
          </a:p>
        </p:txBody>
      </p:sp>
    </p:spTree>
    <p:extLst>
      <p:ext uri="{BB962C8B-B14F-4D97-AF65-F5344CB8AC3E}">
        <p14:creationId xmlns:p14="http://schemas.microsoft.com/office/powerpoint/2010/main" val="3008519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Challenges</a:t>
            </a:r>
            <a:endParaRPr lang="en-US" sz="2400" dirty="0"/>
          </a:p>
        </p:txBody>
      </p:sp>
      <p:sp>
        <p:nvSpPr>
          <p:cNvPr id="3" name="Content Placeholder 2"/>
          <p:cNvSpPr>
            <a:spLocks noGrp="1"/>
          </p:cNvSpPr>
          <p:nvPr>
            <p:ph idx="1"/>
          </p:nvPr>
        </p:nvSpPr>
        <p:spPr>
          <a:xfrm>
            <a:off x="254089" y="1152831"/>
            <a:ext cx="8776896" cy="4662342"/>
          </a:xfrm>
        </p:spPr>
        <p:txBody>
          <a:bodyPr/>
          <a:lstStyle/>
          <a:p>
            <a:r>
              <a:rPr lang="en-US" sz="2200" dirty="0"/>
              <a:t>What is the number of neurons to use in a multi-layer network?</a:t>
            </a:r>
          </a:p>
          <a:p>
            <a:endParaRPr lang="en-US" sz="2200" dirty="0"/>
          </a:p>
          <a:p>
            <a:r>
              <a:rPr lang="en-US" sz="2200" dirty="0"/>
              <a:t>If the number of neurons is too large, the network will over fit the data</a:t>
            </a:r>
          </a:p>
          <a:p>
            <a:endParaRPr lang="en-US" sz="2200" dirty="0"/>
          </a:p>
          <a:p>
            <a:r>
              <a:rPr lang="en-US" sz="2200" dirty="0"/>
              <a:t>The complexity of the network is determined by the number of free parameters (weights and biases), which in turn is determined by the number of neurons</a:t>
            </a:r>
          </a:p>
          <a:p>
            <a:pPr marL="0" indent="0">
              <a:buNone/>
            </a:pPr>
            <a:endParaRPr lang="en-US" sz="2200" dirty="0"/>
          </a:p>
          <a:p>
            <a:r>
              <a:rPr lang="en-US" sz="2200" dirty="0"/>
              <a:t>Goal is to adjust the complexity of the network to fit the complexity of the data </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53</a:t>
            </a:fld>
            <a:endParaRPr lang="en-US">
              <a:ea typeface="+mn-ea"/>
            </a:endParaRPr>
          </a:p>
        </p:txBody>
      </p:sp>
    </p:spTree>
    <p:extLst>
      <p:ext uri="{BB962C8B-B14F-4D97-AF65-F5344CB8AC3E}">
        <p14:creationId xmlns:p14="http://schemas.microsoft.com/office/powerpoint/2010/main" val="3949515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Generalization</a:t>
            </a:r>
            <a:endParaRPr lang="en-US" sz="2400" dirty="0"/>
          </a:p>
        </p:txBody>
      </p:sp>
      <p:sp>
        <p:nvSpPr>
          <p:cNvPr id="3" name="Content Placeholder 2"/>
          <p:cNvSpPr>
            <a:spLocks noGrp="1"/>
          </p:cNvSpPr>
          <p:nvPr>
            <p:ph idx="1"/>
          </p:nvPr>
        </p:nvSpPr>
        <p:spPr>
          <a:xfrm>
            <a:off x="254089" y="1152831"/>
            <a:ext cx="8776896" cy="4662342"/>
          </a:xfrm>
        </p:spPr>
        <p:txBody>
          <a:bodyPr/>
          <a:lstStyle/>
          <a:p>
            <a:r>
              <a:rPr lang="en-US" sz="2200" dirty="0"/>
              <a:t>A network trained to generalize will perform as well in a new situation as it does on the data on which it was trained</a:t>
            </a:r>
          </a:p>
          <a:p>
            <a:endParaRPr lang="en-US" sz="2200" dirty="0"/>
          </a:p>
          <a:p>
            <a:r>
              <a:rPr lang="en-US" sz="2200" dirty="0"/>
              <a:t>The network input-output mapping is accurate for the training data and for test data never seen before</a:t>
            </a:r>
          </a:p>
          <a:p>
            <a:endParaRPr lang="en-US" sz="2200" dirty="0"/>
          </a:p>
          <a:p>
            <a:r>
              <a:rPr lang="en-US" sz="2200" dirty="0"/>
              <a:t>The network interpolates well</a:t>
            </a:r>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54</a:t>
            </a:fld>
            <a:endParaRPr lang="en-US">
              <a:ea typeface="+mn-ea"/>
            </a:endParaRPr>
          </a:p>
        </p:txBody>
      </p:sp>
    </p:spTree>
    <p:extLst>
      <p:ext uri="{BB962C8B-B14F-4D97-AF65-F5344CB8AC3E}">
        <p14:creationId xmlns:p14="http://schemas.microsoft.com/office/powerpoint/2010/main" val="3508920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Cause of Overfitting</a:t>
            </a:r>
            <a:endParaRPr lang="en-US" sz="2400" dirty="0"/>
          </a:p>
        </p:txBody>
      </p:sp>
      <p:sp>
        <p:nvSpPr>
          <p:cNvPr id="3" name="Content Placeholder 2"/>
          <p:cNvSpPr>
            <a:spLocks noGrp="1"/>
          </p:cNvSpPr>
          <p:nvPr>
            <p:ph idx="1"/>
          </p:nvPr>
        </p:nvSpPr>
        <p:spPr>
          <a:xfrm>
            <a:off x="254089" y="1152831"/>
            <a:ext cx="8776896" cy="4662342"/>
          </a:xfrm>
        </p:spPr>
        <p:txBody>
          <a:bodyPr/>
          <a:lstStyle/>
          <a:p>
            <a:r>
              <a:rPr lang="en-US" sz="2200" dirty="0"/>
              <a:t>Poor generalization is caused by using a network that is too complex (too many neurons/parameters)</a:t>
            </a:r>
          </a:p>
          <a:p>
            <a:endParaRPr lang="en-US" sz="2200" dirty="0"/>
          </a:p>
          <a:p>
            <a:r>
              <a:rPr lang="en-US" sz="2200" dirty="0"/>
              <a:t>To have the best performance we need to find the least complex network that can represent the data (Ockham’s razor)</a:t>
            </a:r>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55</a:t>
            </a:fld>
            <a:endParaRPr lang="en-US">
              <a:ea typeface="+mn-ea"/>
            </a:endParaRPr>
          </a:p>
        </p:txBody>
      </p:sp>
    </p:spTree>
    <p:extLst>
      <p:ext uri="{BB962C8B-B14F-4D97-AF65-F5344CB8AC3E}">
        <p14:creationId xmlns:p14="http://schemas.microsoft.com/office/powerpoint/2010/main" val="2125530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Ockham’s Razor</a:t>
            </a:r>
            <a:endParaRPr lang="en-US" sz="2400" dirty="0"/>
          </a:p>
        </p:txBody>
      </p:sp>
      <p:sp>
        <p:nvSpPr>
          <p:cNvPr id="3" name="Content Placeholder 2"/>
          <p:cNvSpPr>
            <a:spLocks noGrp="1"/>
          </p:cNvSpPr>
          <p:nvPr>
            <p:ph idx="1"/>
          </p:nvPr>
        </p:nvSpPr>
        <p:spPr>
          <a:xfrm>
            <a:off x="223266" y="1787559"/>
            <a:ext cx="8345381" cy="3411164"/>
          </a:xfrm>
        </p:spPr>
        <p:txBody>
          <a:bodyPr/>
          <a:lstStyle/>
          <a:p>
            <a:r>
              <a:rPr lang="en-US" sz="2200" dirty="0"/>
              <a:t>Find the simplest model that explain the data</a:t>
            </a:r>
          </a:p>
          <a:p>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56</a:t>
            </a:fld>
            <a:endParaRPr lang="en-US">
              <a:ea typeface="+mn-ea"/>
            </a:endParaRPr>
          </a:p>
        </p:txBody>
      </p:sp>
    </p:spTree>
    <p:extLst>
      <p:ext uri="{BB962C8B-B14F-4D97-AF65-F5344CB8AC3E}">
        <p14:creationId xmlns:p14="http://schemas.microsoft.com/office/powerpoint/2010/main" val="696996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Overfitting Examples</a:t>
            </a:r>
            <a:endParaRPr lang="en-US" sz="240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57</a:t>
            </a:fld>
            <a:endParaRPr lang="en-US">
              <a:ea typeface="+mn-ea"/>
            </a:endParaRPr>
          </a:p>
        </p:txBody>
      </p:sp>
      <p:pic>
        <p:nvPicPr>
          <p:cNvPr id="7" name="Picture 6">
            <a:extLst>
              <a:ext uri="{FF2B5EF4-FFF2-40B4-BE49-F238E27FC236}">
                <a16:creationId xmlns:a16="http://schemas.microsoft.com/office/drawing/2014/main" id="{1361373D-8CAD-40BE-9065-D58CE5368897}"/>
              </a:ext>
            </a:extLst>
          </p:cNvPr>
          <p:cNvPicPr>
            <a:picLocks noChangeAspect="1"/>
          </p:cNvPicPr>
          <p:nvPr/>
        </p:nvPicPr>
        <p:blipFill>
          <a:blip r:embed="rId2"/>
          <a:stretch>
            <a:fillRect/>
          </a:stretch>
        </p:blipFill>
        <p:spPr>
          <a:xfrm>
            <a:off x="4988400" y="1486800"/>
            <a:ext cx="2936400" cy="2094600"/>
          </a:xfrm>
          <a:prstGeom prst="rect">
            <a:avLst/>
          </a:prstGeom>
        </p:spPr>
      </p:pic>
      <p:pic>
        <p:nvPicPr>
          <p:cNvPr id="8" name="Picture 7">
            <a:extLst>
              <a:ext uri="{FF2B5EF4-FFF2-40B4-BE49-F238E27FC236}">
                <a16:creationId xmlns:a16="http://schemas.microsoft.com/office/drawing/2014/main" id="{A53270BC-6219-438C-A1D2-086CB8003090}"/>
              </a:ext>
            </a:extLst>
          </p:cNvPr>
          <p:cNvPicPr>
            <a:picLocks noChangeAspect="1"/>
          </p:cNvPicPr>
          <p:nvPr/>
        </p:nvPicPr>
        <p:blipFill>
          <a:blip r:embed="rId3"/>
          <a:stretch>
            <a:fillRect/>
          </a:stretch>
        </p:blipFill>
        <p:spPr>
          <a:xfrm>
            <a:off x="762000" y="3886200"/>
            <a:ext cx="2590800" cy="1986872"/>
          </a:xfrm>
          <a:prstGeom prst="rect">
            <a:avLst/>
          </a:prstGeom>
        </p:spPr>
      </p:pic>
      <p:pic>
        <p:nvPicPr>
          <p:cNvPr id="9" name="Picture 8">
            <a:extLst>
              <a:ext uri="{FF2B5EF4-FFF2-40B4-BE49-F238E27FC236}">
                <a16:creationId xmlns:a16="http://schemas.microsoft.com/office/drawing/2014/main" id="{16F7A4F2-451A-46DE-87D8-63CF0396B454}"/>
              </a:ext>
            </a:extLst>
          </p:cNvPr>
          <p:cNvPicPr>
            <a:picLocks noChangeAspect="1"/>
          </p:cNvPicPr>
          <p:nvPr/>
        </p:nvPicPr>
        <p:blipFill>
          <a:blip r:embed="rId4"/>
          <a:stretch>
            <a:fillRect/>
          </a:stretch>
        </p:blipFill>
        <p:spPr>
          <a:xfrm>
            <a:off x="5097236" y="3762436"/>
            <a:ext cx="2827564" cy="2104964"/>
          </a:xfrm>
          <a:prstGeom prst="rect">
            <a:avLst/>
          </a:prstGeom>
        </p:spPr>
      </p:pic>
      <p:sp>
        <p:nvSpPr>
          <p:cNvPr id="10" name="TextBox 9">
            <a:extLst>
              <a:ext uri="{FF2B5EF4-FFF2-40B4-BE49-F238E27FC236}">
                <a16:creationId xmlns:a16="http://schemas.microsoft.com/office/drawing/2014/main" id="{016DF8E5-2CB6-4BBA-8F57-A71ED1286AD8}"/>
              </a:ext>
            </a:extLst>
          </p:cNvPr>
          <p:cNvSpPr txBox="1"/>
          <p:nvPr/>
        </p:nvSpPr>
        <p:spPr>
          <a:xfrm>
            <a:off x="184935" y="3581400"/>
            <a:ext cx="4198466" cy="307777"/>
          </a:xfrm>
          <a:prstGeom prst="rect">
            <a:avLst/>
          </a:prstGeom>
          <a:noFill/>
        </p:spPr>
        <p:txBody>
          <a:bodyPr wrap="square" rtlCol="0">
            <a:spAutoFit/>
          </a:bodyPr>
          <a:lstStyle/>
          <a:p>
            <a:r>
              <a:rPr lang="en-US" sz="1400" b="1" dirty="0"/>
              <a:t>Fig. 1: Find a curve divides 2 groups</a:t>
            </a:r>
          </a:p>
        </p:txBody>
      </p:sp>
      <p:sp>
        <p:nvSpPr>
          <p:cNvPr id="11" name="TextBox 10">
            <a:extLst>
              <a:ext uri="{FF2B5EF4-FFF2-40B4-BE49-F238E27FC236}">
                <a16:creationId xmlns:a16="http://schemas.microsoft.com/office/drawing/2014/main" id="{7D7F5F6A-95D2-42B7-AB99-9276EA0B4E00}"/>
              </a:ext>
            </a:extLst>
          </p:cNvPr>
          <p:cNvSpPr txBox="1"/>
          <p:nvPr/>
        </p:nvSpPr>
        <p:spPr>
          <a:xfrm>
            <a:off x="4572196" y="3511797"/>
            <a:ext cx="3768807" cy="307777"/>
          </a:xfrm>
          <a:prstGeom prst="rect">
            <a:avLst/>
          </a:prstGeom>
          <a:noFill/>
        </p:spPr>
        <p:txBody>
          <a:bodyPr wrap="square" rtlCol="0">
            <a:spAutoFit/>
          </a:bodyPr>
          <a:lstStyle/>
          <a:p>
            <a:r>
              <a:rPr lang="en-US" sz="1400" b="1" dirty="0"/>
              <a:t>Fig. 2: A curve divides 2 groups</a:t>
            </a:r>
          </a:p>
        </p:txBody>
      </p:sp>
      <p:sp>
        <p:nvSpPr>
          <p:cNvPr id="12" name="TextBox 11">
            <a:extLst>
              <a:ext uri="{FF2B5EF4-FFF2-40B4-BE49-F238E27FC236}">
                <a16:creationId xmlns:a16="http://schemas.microsoft.com/office/drawing/2014/main" id="{4043A904-D895-4CDD-BCD3-02A3B84CE6F1}"/>
              </a:ext>
            </a:extLst>
          </p:cNvPr>
          <p:cNvSpPr txBox="1"/>
          <p:nvPr/>
        </p:nvSpPr>
        <p:spPr>
          <a:xfrm>
            <a:off x="7661480" y="1752600"/>
            <a:ext cx="1151276" cy="830997"/>
          </a:xfrm>
          <a:prstGeom prst="rect">
            <a:avLst/>
          </a:prstGeom>
          <a:noFill/>
        </p:spPr>
        <p:txBody>
          <a:bodyPr wrap="none" rtlCol="0">
            <a:spAutoFit/>
          </a:bodyPr>
          <a:lstStyle/>
          <a:p>
            <a:r>
              <a:rPr lang="en-US" sz="1600" dirty="0"/>
              <a:t>Contains </a:t>
            </a:r>
          </a:p>
          <a:p>
            <a:r>
              <a:rPr lang="en-US" sz="1600" dirty="0"/>
              <a:t>some </a:t>
            </a:r>
          </a:p>
          <a:p>
            <a:r>
              <a:rPr lang="en-US" sz="1600" dirty="0"/>
              <a:t>errors</a:t>
            </a:r>
          </a:p>
        </p:txBody>
      </p:sp>
      <p:sp>
        <p:nvSpPr>
          <p:cNvPr id="13" name="Rectangle 12">
            <a:extLst>
              <a:ext uri="{FF2B5EF4-FFF2-40B4-BE49-F238E27FC236}">
                <a16:creationId xmlns:a16="http://schemas.microsoft.com/office/drawing/2014/main" id="{B5CE3B38-828E-4658-B5F1-1D2441A42C97}"/>
              </a:ext>
            </a:extLst>
          </p:cNvPr>
          <p:cNvSpPr/>
          <p:nvPr/>
        </p:nvSpPr>
        <p:spPr>
          <a:xfrm>
            <a:off x="6857554" y="6016437"/>
            <a:ext cx="205279" cy="153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4" name="Picture 13">
            <a:extLst>
              <a:ext uri="{FF2B5EF4-FFF2-40B4-BE49-F238E27FC236}">
                <a16:creationId xmlns:a16="http://schemas.microsoft.com/office/drawing/2014/main" id="{23671DF1-B3DF-4524-BF67-C2959AAC5031}"/>
              </a:ext>
            </a:extLst>
          </p:cNvPr>
          <p:cNvPicPr>
            <a:picLocks noChangeAspect="1"/>
          </p:cNvPicPr>
          <p:nvPr/>
        </p:nvPicPr>
        <p:blipFill>
          <a:blip r:embed="rId5"/>
          <a:stretch>
            <a:fillRect/>
          </a:stretch>
        </p:blipFill>
        <p:spPr>
          <a:xfrm>
            <a:off x="707277" y="1410600"/>
            <a:ext cx="2552700" cy="2170800"/>
          </a:xfrm>
          <a:prstGeom prst="rect">
            <a:avLst/>
          </a:prstGeom>
        </p:spPr>
      </p:pic>
      <p:sp>
        <p:nvSpPr>
          <p:cNvPr id="15" name="TextBox 14">
            <a:extLst>
              <a:ext uri="{FF2B5EF4-FFF2-40B4-BE49-F238E27FC236}">
                <a16:creationId xmlns:a16="http://schemas.microsoft.com/office/drawing/2014/main" id="{B48C6CFD-0D1A-4EDA-9E84-80E36B73A682}"/>
              </a:ext>
            </a:extLst>
          </p:cNvPr>
          <p:cNvSpPr txBox="1"/>
          <p:nvPr/>
        </p:nvSpPr>
        <p:spPr>
          <a:xfrm>
            <a:off x="267198" y="5934961"/>
            <a:ext cx="3873358" cy="307777"/>
          </a:xfrm>
          <a:prstGeom prst="rect">
            <a:avLst/>
          </a:prstGeom>
          <a:noFill/>
        </p:spPr>
        <p:txBody>
          <a:bodyPr wrap="square" rtlCol="0">
            <a:spAutoFit/>
          </a:bodyPr>
          <a:lstStyle/>
          <a:p>
            <a:r>
              <a:rPr lang="en-US" sz="1400" b="1" dirty="0"/>
              <a:t>Fig. 3: Better Grouping, what cost?</a:t>
            </a:r>
          </a:p>
        </p:txBody>
      </p:sp>
      <p:sp>
        <p:nvSpPr>
          <p:cNvPr id="16" name="TextBox 15">
            <a:extLst>
              <a:ext uri="{FF2B5EF4-FFF2-40B4-BE49-F238E27FC236}">
                <a16:creationId xmlns:a16="http://schemas.microsoft.com/office/drawing/2014/main" id="{D877C299-2898-4E4B-91FB-15945DBCE4F3}"/>
              </a:ext>
            </a:extLst>
          </p:cNvPr>
          <p:cNvSpPr txBox="1"/>
          <p:nvPr/>
        </p:nvSpPr>
        <p:spPr>
          <a:xfrm>
            <a:off x="4530220" y="5930447"/>
            <a:ext cx="2512165" cy="307777"/>
          </a:xfrm>
          <a:prstGeom prst="rect">
            <a:avLst/>
          </a:prstGeom>
          <a:noFill/>
        </p:spPr>
        <p:txBody>
          <a:bodyPr wrap="square" rtlCol="0">
            <a:spAutoFit/>
          </a:bodyPr>
          <a:lstStyle/>
          <a:p>
            <a:r>
              <a:rPr lang="en-US" sz="1400" b="1" dirty="0"/>
              <a:t>Fig. 4: New input </a:t>
            </a:r>
          </a:p>
        </p:txBody>
      </p:sp>
    </p:spTree>
    <p:extLst>
      <p:ext uri="{BB962C8B-B14F-4D97-AF65-F5344CB8AC3E}">
        <p14:creationId xmlns:p14="http://schemas.microsoft.com/office/powerpoint/2010/main" val="1155612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Approaches</a:t>
            </a:r>
            <a:endParaRPr lang="en-US" sz="2400" dirty="0"/>
          </a:p>
        </p:txBody>
      </p:sp>
      <p:sp>
        <p:nvSpPr>
          <p:cNvPr id="3" name="Content Placeholder 2"/>
          <p:cNvSpPr>
            <a:spLocks noGrp="1"/>
          </p:cNvSpPr>
          <p:nvPr>
            <p:ph idx="1"/>
          </p:nvPr>
        </p:nvSpPr>
        <p:spPr>
          <a:xfrm>
            <a:off x="218129" y="1144291"/>
            <a:ext cx="8345381" cy="4886640"/>
          </a:xfrm>
        </p:spPr>
        <p:txBody>
          <a:bodyPr/>
          <a:lstStyle/>
          <a:p>
            <a:r>
              <a:rPr lang="en-US" sz="2000" dirty="0"/>
              <a:t>There are at least five approaches to produce a simple network</a:t>
            </a:r>
          </a:p>
          <a:p>
            <a:endParaRPr lang="en-US" sz="2000" dirty="0"/>
          </a:p>
          <a:p>
            <a:r>
              <a:rPr lang="en-US" sz="2000" b="1" i="1" dirty="0">
                <a:solidFill>
                  <a:srgbClr val="000066"/>
                </a:solidFill>
                <a:ea typeface="+mj-ea"/>
              </a:rPr>
              <a:t>Growing: </a:t>
            </a:r>
            <a:r>
              <a:rPr lang="en-US" sz="2000" dirty="0"/>
              <a:t>Start with no neurons in the network and then add neurons until the performance is adequate</a:t>
            </a:r>
          </a:p>
          <a:p>
            <a:r>
              <a:rPr lang="en-US" sz="2000" b="1" i="1" dirty="0">
                <a:solidFill>
                  <a:srgbClr val="000066"/>
                </a:solidFill>
                <a:ea typeface="+mj-ea"/>
              </a:rPr>
              <a:t>Pruning: </a:t>
            </a:r>
            <a:r>
              <a:rPr lang="en-US" sz="2000" dirty="0"/>
              <a:t>Start</a:t>
            </a:r>
            <a:r>
              <a:rPr lang="en-US" sz="2000" i="1" dirty="0"/>
              <a:t> </a:t>
            </a:r>
            <a:r>
              <a:rPr lang="en-US" sz="2000" dirty="0"/>
              <a:t>with large networks, which more likely </a:t>
            </a:r>
            <a:r>
              <a:rPr lang="en-US" sz="2000" dirty="0" err="1"/>
              <a:t>overfit</a:t>
            </a:r>
            <a:r>
              <a:rPr lang="en-US" sz="2000" dirty="0"/>
              <a:t>, and then remove neurons, one at a time, until the performance is degraded significantly</a:t>
            </a:r>
          </a:p>
          <a:p>
            <a:r>
              <a:rPr lang="en-US" sz="2000" b="1" i="1" dirty="0">
                <a:solidFill>
                  <a:srgbClr val="000066"/>
                </a:solidFill>
                <a:ea typeface="+mj-ea"/>
              </a:rPr>
              <a:t>Global Searches:</a:t>
            </a:r>
            <a:r>
              <a:rPr lang="en-US" sz="2000" dirty="0">
                <a:solidFill>
                  <a:srgbClr val="001FA1"/>
                </a:solidFill>
              </a:rPr>
              <a:t> </a:t>
            </a:r>
            <a:r>
              <a:rPr lang="en-US" sz="2000" dirty="0"/>
              <a:t>Such as the generic algorithm, search the space of all architecture networks to locate the simplest model that explains the data</a:t>
            </a:r>
          </a:p>
          <a:p>
            <a:r>
              <a:rPr lang="en-US" sz="2000" b="1" i="1" dirty="0">
                <a:solidFill>
                  <a:srgbClr val="000066"/>
                </a:solidFill>
                <a:ea typeface="+mj-ea"/>
              </a:rPr>
              <a:t>Regularization and Early Stopping: </a:t>
            </a:r>
            <a:r>
              <a:rPr lang="en-US" sz="2000" dirty="0"/>
              <a:t>Keep the network small by constrained the magnitude of the weights rather than constrained the number of network weights</a:t>
            </a:r>
          </a:p>
          <a:p>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58</a:t>
            </a:fld>
            <a:endParaRPr lang="en-US">
              <a:ea typeface="+mn-ea"/>
            </a:endParaRPr>
          </a:p>
        </p:txBody>
      </p:sp>
    </p:spTree>
    <p:extLst>
      <p:ext uri="{BB962C8B-B14F-4D97-AF65-F5344CB8AC3E}">
        <p14:creationId xmlns:p14="http://schemas.microsoft.com/office/powerpoint/2010/main" val="2949027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Dealing with Overfitting</a:t>
            </a:r>
            <a:endParaRPr lang="en-US" sz="2400" dirty="0"/>
          </a:p>
        </p:txBody>
      </p:sp>
      <p:sp>
        <p:nvSpPr>
          <p:cNvPr id="3" name="Content Placeholder 2"/>
          <p:cNvSpPr>
            <a:spLocks noGrp="1"/>
          </p:cNvSpPr>
          <p:nvPr>
            <p:ph idx="1"/>
          </p:nvPr>
        </p:nvSpPr>
        <p:spPr>
          <a:xfrm>
            <a:off x="218130" y="1144291"/>
            <a:ext cx="4549080" cy="4886640"/>
          </a:xfrm>
        </p:spPr>
        <p:txBody>
          <a:bodyPr/>
          <a:lstStyle/>
          <a:p>
            <a:r>
              <a:rPr lang="en-US" sz="2200" kern="0" dirty="0"/>
              <a:t>Regularization</a:t>
            </a:r>
          </a:p>
          <a:p>
            <a:pPr lvl="1"/>
            <a:r>
              <a:rPr lang="en-US" sz="2000" kern="0" dirty="0"/>
              <a:t>Construct the model structure as simple as possible</a:t>
            </a:r>
          </a:p>
          <a:p>
            <a:pPr lvl="1"/>
            <a:r>
              <a:rPr lang="en-US" sz="2000" kern="0" dirty="0"/>
              <a:t>Simplified model can avoid the effects of overfitting at a small performance cost</a:t>
            </a:r>
          </a:p>
          <a:p>
            <a:pPr lvl="1"/>
            <a:endParaRPr lang="en-US" sz="2200" kern="0" dirty="0"/>
          </a:p>
          <a:p>
            <a:r>
              <a:rPr lang="en-US" sz="2200" kern="0" dirty="0"/>
              <a:t>Validation</a:t>
            </a:r>
          </a:p>
          <a:p>
            <a:pPr lvl="1"/>
            <a:r>
              <a:rPr lang="en-US" sz="2000" kern="0" dirty="0"/>
              <a:t>A subset of the training data that is not used in the training process to monitor performance</a:t>
            </a:r>
          </a:p>
          <a:p>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59</a:t>
            </a:fld>
            <a:endParaRPr lang="en-US">
              <a:ea typeface="+mn-ea"/>
            </a:endParaRPr>
          </a:p>
        </p:txBody>
      </p:sp>
      <p:pic>
        <p:nvPicPr>
          <p:cNvPr id="6" name="Picture 5">
            <a:extLst>
              <a:ext uri="{FF2B5EF4-FFF2-40B4-BE49-F238E27FC236}">
                <a16:creationId xmlns:a16="http://schemas.microsoft.com/office/drawing/2014/main" id="{6CFED9E1-2215-4203-95A9-203D58C5879D}"/>
              </a:ext>
            </a:extLst>
          </p:cNvPr>
          <p:cNvPicPr>
            <a:picLocks noChangeAspect="1"/>
          </p:cNvPicPr>
          <p:nvPr/>
        </p:nvPicPr>
        <p:blipFill>
          <a:blip r:embed="rId2"/>
          <a:stretch>
            <a:fillRect/>
          </a:stretch>
        </p:blipFill>
        <p:spPr>
          <a:xfrm>
            <a:off x="5381946" y="1973494"/>
            <a:ext cx="2832000" cy="2133600"/>
          </a:xfrm>
          <a:prstGeom prst="rect">
            <a:avLst/>
          </a:prstGeom>
        </p:spPr>
      </p:pic>
      <p:sp>
        <p:nvSpPr>
          <p:cNvPr id="7" name="Rectangle 6">
            <a:extLst>
              <a:ext uri="{FF2B5EF4-FFF2-40B4-BE49-F238E27FC236}">
                <a16:creationId xmlns:a16="http://schemas.microsoft.com/office/drawing/2014/main" id="{1901C29B-B3D9-40B0-AEBA-6978F0A7757B}"/>
              </a:ext>
            </a:extLst>
          </p:cNvPr>
          <p:cNvSpPr/>
          <p:nvPr/>
        </p:nvSpPr>
        <p:spPr>
          <a:xfrm>
            <a:off x="5092420" y="4406907"/>
            <a:ext cx="3121526" cy="369332"/>
          </a:xfrm>
          <a:prstGeom prst="rect">
            <a:avLst/>
          </a:prstGeom>
        </p:spPr>
        <p:txBody>
          <a:bodyPr wrap="square">
            <a:spAutoFit/>
          </a:bodyPr>
          <a:lstStyle/>
          <a:p>
            <a:pPr eaLnBrk="1" hangingPunct="1"/>
            <a:r>
              <a:rPr lang="en-US" kern="0" dirty="0">
                <a:solidFill>
                  <a:srgbClr val="16325C"/>
                </a:solidFill>
                <a:latin typeface="+mn-lt"/>
                <a:ea typeface="+mn-ea"/>
              </a:rPr>
              <a:t>Training Data</a:t>
            </a:r>
          </a:p>
        </p:txBody>
      </p:sp>
    </p:spTree>
    <p:extLst>
      <p:ext uri="{BB962C8B-B14F-4D97-AF65-F5344CB8AC3E}">
        <p14:creationId xmlns:p14="http://schemas.microsoft.com/office/powerpoint/2010/main" val="254419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Biological Neural Activity</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11" name="Picture 10">
            <a:extLst>
              <a:ext uri="{FF2B5EF4-FFF2-40B4-BE49-F238E27FC236}">
                <a16:creationId xmlns:a16="http://schemas.microsoft.com/office/drawing/2014/main" id="{28F400CE-220F-44B8-AFFA-3B797CA61806}"/>
              </a:ext>
            </a:extLst>
          </p:cNvPr>
          <p:cNvPicPr>
            <a:picLocks noChangeAspect="1"/>
          </p:cNvPicPr>
          <p:nvPr/>
        </p:nvPicPr>
        <p:blipFill>
          <a:blip r:embed="rId2"/>
          <a:stretch>
            <a:fillRect/>
          </a:stretch>
        </p:blipFill>
        <p:spPr>
          <a:xfrm>
            <a:off x="457200" y="1346367"/>
            <a:ext cx="4459705" cy="4297200"/>
          </a:xfrm>
          <a:prstGeom prst="rect">
            <a:avLst/>
          </a:prstGeom>
        </p:spPr>
      </p:pic>
      <p:pic>
        <p:nvPicPr>
          <p:cNvPr id="12" name="Picture 11">
            <a:extLst>
              <a:ext uri="{FF2B5EF4-FFF2-40B4-BE49-F238E27FC236}">
                <a16:creationId xmlns:a16="http://schemas.microsoft.com/office/drawing/2014/main" id="{E897933E-C0DC-4587-A084-39BCA91CC548}"/>
              </a:ext>
            </a:extLst>
          </p:cNvPr>
          <p:cNvPicPr>
            <a:picLocks noChangeAspect="1"/>
          </p:cNvPicPr>
          <p:nvPr/>
        </p:nvPicPr>
        <p:blipFill>
          <a:blip r:embed="rId3"/>
          <a:stretch>
            <a:fillRect/>
          </a:stretch>
        </p:blipFill>
        <p:spPr>
          <a:xfrm>
            <a:off x="5776153" y="2025752"/>
            <a:ext cx="2724000" cy="1729524"/>
          </a:xfrm>
          <a:prstGeom prst="rect">
            <a:avLst/>
          </a:prstGeom>
        </p:spPr>
      </p:pic>
      <p:sp>
        <p:nvSpPr>
          <p:cNvPr id="13" name="TextBox 12">
            <a:extLst>
              <a:ext uri="{FF2B5EF4-FFF2-40B4-BE49-F238E27FC236}">
                <a16:creationId xmlns:a16="http://schemas.microsoft.com/office/drawing/2014/main" id="{F3265A80-0038-4D76-975C-5C0362B72B51}"/>
              </a:ext>
            </a:extLst>
          </p:cNvPr>
          <p:cNvSpPr txBox="1"/>
          <p:nvPr/>
        </p:nvSpPr>
        <p:spPr>
          <a:xfrm>
            <a:off x="800598" y="5688818"/>
            <a:ext cx="52611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Interconnection of Biological Neural Nets</a:t>
            </a:r>
          </a:p>
        </p:txBody>
      </p:sp>
      <p:sp>
        <p:nvSpPr>
          <p:cNvPr id="14" name="TextBox 13">
            <a:extLst>
              <a:ext uri="{FF2B5EF4-FFF2-40B4-BE49-F238E27FC236}">
                <a16:creationId xmlns:a16="http://schemas.microsoft.com/office/drawing/2014/main" id="{84A9FDD3-D61E-47D4-88BA-B49C4A3642F1}"/>
              </a:ext>
            </a:extLst>
          </p:cNvPr>
          <p:cNvSpPr txBox="1"/>
          <p:nvPr/>
        </p:nvSpPr>
        <p:spPr>
          <a:xfrm>
            <a:off x="6231013" y="4113007"/>
            <a:ext cx="2455787" cy="369332"/>
          </a:xfrm>
          <a:prstGeom prst="rect">
            <a:avLst/>
          </a:prstGeom>
          <a:noFill/>
        </p:spPr>
        <p:txBody>
          <a:bodyPr wrap="square" rtlCol="0">
            <a:spAutoFit/>
          </a:bodyPr>
          <a:lstStyle/>
          <a:p>
            <a:r>
              <a:rPr lang="en-US" dirty="0"/>
              <a:t>Synaptic Junction</a:t>
            </a:r>
          </a:p>
        </p:txBody>
      </p:sp>
    </p:spTree>
    <p:extLst>
      <p:ext uri="{BB962C8B-B14F-4D97-AF65-F5344CB8AC3E}">
        <p14:creationId xmlns:p14="http://schemas.microsoft.com/office/powerpoint/2010/main" val="1263041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Validation Process</a:t>
            </a:r>
            <a:endParaRPr lang="en-US" sz="2400" dirty="0"/>
          </a:p>
        </p:txBody>
      </p:sp>
      <p:sp>
        <p:nvSpPr>
          <p:cNvPr id="3" name="Content Placeholder 2"/>
          <p:cNvSpPr>
            <a:spLocks noGrp="1"/>
          </p:cNvSpPr>
          <p:nvPr>
            <p:ph idx="1"/>
          </p:nvPr>
        </p:nvSpPr>
        <p:spPr>
          <a:xfrm>
            <a:off x="248951" y="1154565"/>
            <a:ext cx="8576549" cy="4886640"/>
          </a:xfrm>
        </p:spPr>
        <p:txBody>
          <a:bodyPr/>
          <a:lstStyle/>
          <a:p>
            <a:pPr marL="514350" indent="-514350">
              <a:buFont typeface="+mj-lt"/>
              <a:buAutoNum type="arabicPeriod"/>
            </a:pPr>
            <a:r>
              <a:rPr lang="en-US" sz="2200" kern="0" dirty="0"/>
              <a:t>Divide the training data into 2 groups</a:t>
            </a:r>
          </a:p>
          <a:p>
            <a:pPr lvl="1"/>
            <a:r>
              <a:rPr lang="en-US" sz="2000" kern="0" dirty="0"/>
              <a:t>Training group and validation group</a:t>
            </a:r>
          </a:p>
          <a:p>
            <a:pPr lvl="1"/>
            <a:r>
              <a:rPr lang="en-US" sz="2000" kern="0" dirty="0"/>
              <a:t>Ratio 8:2</a:t>
            </a:r>
          </a:p>
          <a:p>
            <a:pPr lvl="1"/>
            <a:endParaRPr lang="en-US" kern="0" dirty="0"/>
          </a:p>
          <a:p>
            <a:pPr marL="514350" indent="-514350">
              <a:buFont typeface="+mj-lt"/>
              <a:buAutoNum type="arabicPeriod"/>
            </a:pPr>
            <a:r>
              <a:rPr lang="en-US" sz="2200" kern="0" dirty="0"/>
              <a:t>Train the model with the training set</a:t>
            </a:r>
          </a:p>
          <a:p>
            <a:pPr marL="514350" indent="-514350">
              <a:buFont typeface="+mj-lt"/>
              <a:buAutoNum type="arabicPeriod"/>
            </a:pPr>
            <a:endParaRPr lang="en-US" kern="0" dirty="0"/>
          </a:p>
          <a:p>
            <a:pPr marL="514350" indent="-514350">
              <a:buFont typeface="+mj-lt"/>
              <a:buAutoNum type="arabicPeriod"/>
            </a:pPr>
            <a:r>
              <a:rPr lang="en-US" sz="2200" kern="0" dirty="0"/>
              <a:t>Evaluate the performance of the model using the validation set</a:t>
            </a:r>
          </a:p>
          <a:p>
            <a:pPr lvl="1"/>
            <a:r>
              <a:rPr lang="en-US" sz="2000" kern="0" dirty="0"/>
              <a:t>If the model yields satisfactory performance, stop the training</a:t>
            </a:r>
          </a:p>
          <a:p>
            <a:pPr lvl="1"/>
            <a:r>
              <a:rPr lang="en-US" sz="2000" kern="0" dirty="0"/>
              <a:t>If does not yield satisfactory results, modify the model and repeat the training process</a:t>
            </a:r>
          </a:p>
          <a:p>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60</a:t>
            </a:fld>
            <a:endParaRPr lang="en-US">
              <a:ea typeface="+mn-ea"/>
            </a:endParaRPr>
          </a:p>
        </p:txBody>
      </p:sp>
    </p:spTree>
    <p:extLst>
      <p:ext uri="{BB962C8B-B14F-4D97-AF65-F5344CB8AC3E}">
        <p14:creationId xmlns:p14="http://schemas.microsoft.com/office/powerpoint/2010/main" val="2524545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Types of Machine Learning</a:t>
            </a:r>
            <a:endParaRPr lang="en-US" sz="2400" dirty="0"/>
          </a:p>
        </p:txBody>
      </p:sp>
      <p:sp>
        <p:nvSpPr>
          <p:cNvPr id="3" name="Content Placeholder 2"/>
          <p:cNvSpPr>
            <a:spLocks noGrp="1"/>
          </p:cNvSpPr>
          <p:nvPr>
            <p:ph idx="1"/>
          </p:nvPr>
        </p:nvSpPr>
        <p:spPr>
          <a:xfrm>
            <a:off x="248951" y="1154565"/>
            <a:ext cx="5072580" cy="4886640"/>
          </a:xfrm>
        </p:spPr>
        <p:txBody>
          <a:bodyPr/>
          <a:lstStyle/>
          <a:p>
            <a:r>
              <a:rPr lang="en-US" sz="2200" kern="0" dirty="0"/>
              <a:t>Classification is based on training method</a:t>
            </a:r>
          </a:p>
          <a:p>
            <a:pPr lvl="1"/>
            <a:r>
              <a:rPr lang="en-US" sz="2000" kern="0" dirty="0"/>
              <a:t>Supervised learning</a:t>
            </a:r>
          </a:p>
          <a:p>
            <a:pPr lvl="2"/>
            <a:r>
              <a:rPr lang="en-US" sz="1800" kern="0" dirty="0"/>
              <a:t>Input, correct output</a:t>
            </a:r>
          </a:p>
          <a:p>
            <a:pPr lvl="2"/>
            <a:r>
              <a:rPr lang="en-US" sz="1800" kern="0" dirty="0"/>
              <a:t>Applications: Classification and Regression</a:t>
            </a:r>
          </a:p>
          <a:p>
            <a:pPr lvl="1"/>
            <a:r>
              <a:rPr lang="en-US" sz="2000" kern="0" dirty="0"/>
              <a:t>Unsupervised learning</a:t>
            </a:r>
          </a:p>
          <a:p>
            <a:pPr lvl="2"/>
            <a:r>
              <a:rPr lang="en-US" sz="1800" kern="0" dirty="0"/>
              <a:t>Input</a:t>
            </a:r>
          </a:p>
          <a:p>
            <a:pPr lvl="2"/>
            <a:r>
              <a:rPr lang="en-US" sz="1800" kern="0" dirty="0"/>
              <a:t>Applications: Clustering</a:t>
            </a:r>
          </a:p>
          <a:p>
            <a:pPr lvl="1"/>
            <a:r>
              <a:rPr lang="en-US" sz="2000" kern="0" dirty="0"/>
              <a:t>Reinforcement learning</a:t>
            </a:r>
          </a:p>
          <a:p>
            <a:pPr lvl="2"/>
            <a:r>
              <a:rPr lang="en-US" sz="1800" kern="0" dirty="0"/>
              <a:t>Input, some output, grade for output</a:t>
            </a:r>
          </a:p>
          <a:p>
            <a:pPr lvl="2"/>
            <a:r>
              <a:rPr lang="en-US" sz="1800" kern="0" dirty="0"/>
              <a:t>Optimal interaction is required, </a:t>
            </a:r>
            <a:r>
              <a:rPr lang="en-US" sz="1800" kern="0" dirty="0" err="1"/>
              <a:t>e.g</a:t>
            </a:r>
            <a:r>
              <a:rPr lang="en-US" sz="1800" kern="0" dirty="0"/>
              <a:t>, control, or game play </a:t>
            </a:r>
          </a:p>
          <a:p>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61</a:t>
            </a:fld>
            <a:endParaRPr lang="en-US">
              <a:ea typeface="+mn-ea"/>
            </a:endParaRPr>
          </a:p>
        </p:txBody>
      </p:sp>
      <p:pic>
        <p:nvPicPr>
          <p:cNvPr id="6" name="Picture 5">
            <a:extLst>
              <a:ext uri="{FF2B5EF4-FFF2-40B4-BE49-F238E27FC236}">
                <a16:creationId xmlns:a16="http://schemas.microsoft.com/office/drawing/2014/main" id="{F6059EF4-E835-41C1-977D-98F40A8F9AE8}"/>
              </a:ext>
            </a:extLst>
          </p:cNvPr>
          <p:cNvPicPr>
            <a:picLocks noChangeAspect="1"/>
          </p:cNvPicPr>
          <p:nvPr/>
        </p:nvPicPr>
        <p:blipFill>
          <a:blip r:embed="rId2"/>
          <a:stretch>
            <a:fillRect/>
          </a:stretch>
        </p:blipFill>
        <p:spPr>
          <a:xfrm>
            <a:off x="5321531" y="1540974"/>
            <a:ext cx="3581400" cy="2368189"/>
          </a:xfrm>
          <a:prstGeom prst="rect">
            <a:avLst/>
          </a:prstGeom>
        </p:spPr>
      </p:pic>
      <p:sp>
        <p:nvSpPr>
          <p:cNvPr id="7" name="Rectangle 6">
            <a:extLst>
              <a:ext uri="{FF2B5EF4-FFF2-40B4-BE49-F238E27FC236}">
                <a16:creationId xmlns:a16="http://schemas.microsoft.com/office/drawing/2014/main" id="{3E8933E3-5C4F-45C6-9E34-0244702E4B50}"/>
              </a:ext>
            </a:extLst>
          </p:cNvPr>
          <p:cNvSpPr/>
          <p:nvPr/>
        </p:nvSpPr>
        <p:spPr>
          <a:xfrm>
            <a:off x="5105400" y="4229119"/>
            <a:ext cx="3906253" cy="338554"/>
          </a:xfrm>
          <a:prstGeom prst="rect">
            <a:avLst/>
          </a:prstGeom>
        </p:spPr>
        <p:txBody>
          <a:bodyPr wrap="square">
            <a:spAutoFit/>
          </a:bodyPr>
          <a:lstStyle/>
          <a:p>
            <a:pPr eaLnBrk="1" hangingPunct="1"/>
            <a:r>
              <a:rPr lang="en-US" sz="1600" kern="0" dirty="0">
                <a:solidFill>
                  <a:srgbClr val="16325C"/>
                </a:solidFill>
                <a:latin typeface="+mn-lt"/>
                <a:ea typeface="+mn-ea"/>
              </a:rPr>
              <a:t>Three Types of Machine Learning</a:t>
            </a:r>
          </a:p>
        </p:txBody>
      </p:sp>
    </p:spTree>
    <p:extLst>
      <p:ext uri="{BB962C8B-B14F-4D97-AF65-F5344CB8AC3E}">
        <p14:creationId xmlns:p14="http://schemas.microsoft.com/office/powerpoint/2010/main" val="2364835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8" name="Title 7"/>
          <p:cNvSpPr>
            <a:spLocks noGrp="1"/>
          </p:cNvSpPr>
          <p:nvPr>
            <p:ph type="title"/>
          </p:nvPr>
        </p:nvSpPr>
        <p:spPr>
          <a:xfrm>
            <a:off x="748560" y="1471042"/>
            <a:ext cx="7492297" cy="781396"/>
          </a:xfrm>
        </p:spPr>
        <p:txBody>
          <a:bodyPr>
            <a:normAutofit fontScale="90000"/>
          </a:bodyPr>
          <a:lstStyle/>
          <a:p>
            <a:r>
              <a:rPr lang="en-US" dirty="0"/>
              <a:t>Neural Networks and Machine Learning</a:t>
            </a:r>
          </a:p>
        </p:txBody>
      </p:sp>
    </p:spTree>
    <p:extLst>
      <p:ext uri="{BB962C8B-B14F-4D97-AF65-F5344CB8AC3E}">
        <p14:creationId xmlns:p14="http://schemas.microsoft.com/office/powerpoint/2010/main" val="3656036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Relationship</a:t>
            </a:r>
            <a:endParaRPr lang="en-US" sz="2400" dirty="0"/>
          </a:p>
        </p:txBody>
      </p:sp>
      <p:sp>
        <p:nvSpPr>
          <p:cNvPr id="3" name="Content Placeholder 2"/>
          <p:cNvSpPr>
            <a:spLocks noGrp="1"/>
          </p:cNvSpPr>
          <p:nvPr>
            <p:ph idx="1"/>
          </p:nvPr>
        </p:nvSpPr>
        <p:spPr>
          <a:xfrm>
            <a:off x="457200" y="4349396"/>
            <a:ext cx="8001197" cy="1839074"/>
          </a:xfrm>
        </p:spPr>
        <p:txBody>
          <a:bodyPr/>
          <a:lstStyle/>
          <a:p>
            <a:r>
              <a:rPr lang="en-US" sz="2000" kern="0" dirty="0"/>
              <a:t>Neural Network is used to implement machine learning</a:t>
            </a:r>
          </a:p>
          <a:p>
            <a:endParaRPr lang="en-US" sz="2000" kern="0" dirty="0"/>
          </a:p>
          <a:p>
            <a:r>
              <a:rPr lang="en-US" sz="2000" kern="0" dirty="0"/>
              <a:t>Neural network is in place of the model in the machine learning</a:t>
            </a:r>
          </a:p>
          <a:p>
            <a:endParaRPr lang="en-US" sz="2000" kern="0" dirty="0"/>
          </a:p>
          <a:p>
            <a:r>
              <a:rPr lang="en-US" sz="2000" kern="0" dirty="0"/>
              <a:t>Learning rule is in place of machine learning</a:t>
            </a:r>
          </a:p>
          <a:p>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7" name="Rectangle 6">
            <a:extLst>
              <a:ext uri="{FF2B5EF4-FFF2-40B4-BE49-F238E27FC236}">
                <a16:creationId xmlns:a16="http://schemas.microsoft.com/office/drawing/2014/main" id="{3E8933E3-5C4F-45C6-9E34-0244702E4B50}"/>
              </a:ext>
            </a:extLst>
          </p:cNvPr>
          <p:cNvSpPr/>
          <p:nvPr/>
        </p:nvSpPr>
        <p:spPr>
          <a:xfrm>
            <a:off x="1524000" y="3726578"/>
            <a:ext cx="6257818" cy="338554"/>
          </a:xfrm>
          <a:prstGeom prst="rect">
            <a:avLst/>
          </a:prstGeom>
        </p:spPr>
        <p:txBody>
          <a:bodyPr wrap="square">
            <a:spAutoFit/>
          </a:bodyPr>
          <a:lstStyle/>
          <a:p>
            <a:pPr eaLnBrk="1" hangingPunct="1"/>
            <a:r>
              <a:rPr lang="en-US" sz="1600" kern="0" dirty="0">
                <a:solidFill>
                  <a:srgbClr val="16325C"/>
                </a:solidFill>
              </a:rPr>
              <a:t>Relationship of Machine Learning and Neural Network</a:t>
            </a:r>
          </a:p>
        </p:txBody>
      </p:sp>
      <p:pic>
        <p:nvPicPr>
          <p:cNvPr id="8" name="Picture 7">
            <a:extLst>
              <a:ext uri="{FF2B5EF4-FFF2-40B4-BE49-F238E27FC236}">
                <a16:creationId xmlns:a16="http://schemas.microsoft.com/office/drawing/2014/main" id="{C9128ECE-7940-4F46-80D4-385CAEAA8C7D}"/>
              </a:ext>
            </a:extLst>
          </p:cNvPr>
          <p:cNvPicPr>
            <a:picLocks noChangeAspect="1"/>
          </p:cNvPicPr>
          <p:nvPr/>
        </p:nvPicPr>
        <p:blipFill>
          <a:blip r:embed="rId2"/>
          <a:stretch>
            <a:fillRect/>
          </a:stretch>
        </p:blipFill>
        <p:spPr>
          <a:xfrm>
            <a:off x="2675717" y="1315362"/>
            <a:ext cx="3877483" cy="2276903"/>
          </a:xfrm>
          <a:prstGeom prst="rect">
            <a:avLst/>
          </a:prstGeom>
        </p:spPr>
      </p:pic>
    </p:spTree>
    <p:extLst>
      <p:ext uri="{BB962C8B-B14F-4D97-AF65-F5344CB8AC3E}">
        <p14:creationId xmlns:p14="http://schemas.microsoft.com/office/powerpoint/2010/main" val="502000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8" name="Title 7"/>
          <p:cNvSpPr>
            <a:spLocks noGrp="1"/>
          </p:cNvSpPr>
          <p:nvPr>
            <p:ph type="title"/>
          </p:nvPr>
        </p:nvSpPr>
        <p:spPr>
          <a:xfrm>
            <a:off x="1005414" y="1707348"/>
            <a:ext cx="7492297" cy="781396"/>
          </a:xfrm>
        </p:spPr>
        <p:txBody>
          <a:bodyPr>
            <a:normAutofit/>
          </a:bodyPr>
          <a:lstStyle/>
          <a:p>
            <a:r>
              <a:rPr lang="en-US" dirty="0"/>
              <a:t>Case Studies</a:t>
            </a:r>
          </a:p>
        </p:txBody>
      </p:sp>
    </p:spTree>
    <p:extLst>
      <p:ext uri="{BB962C8B-B14F-4D97-AF65-F5344CB8AC3E}">
        <p14:creationId xmlns:p14="http://schemas.microsoft.com/office/powerpoint/2010/main" val="3432593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Machine Learning Papers</a:t>
            </a:r>
            <a:endParaRPr lang="en-US" sz="2400" dirty="0"/>
          </a:p>
        </p:txBody>
      </p:sp>
      <p:sp>
        <p:nvSpPr>
          <p:cNvPr id="3" name="Content Placeholder 2"/>
          <p:cNvSpPr>
            <a:spLocks noGrp="1"/>
          </p:cNvSpPr>
          <p:nvPr>
            <p:ph idx="1"/>
          </p:nvPr>
        </p:nvSpPr>
        <p:spPr>
          <a:xfrm>
            <a:off x="218129" y="1144291"/>
            <a:ext cx="8345381" cy="4886640"/>
          </a:xfrm>
        </p:spPr>
        <p:txBody>
          <a:bodyPr/>
          <a:lstStyle/>
          <a:p>
            <a:r>
              <a:rPr lang="en-US" sz="2000" b="1" dirty="0">
                <a:solidFill>
                  <a:srgbClr val="000066"/>
                </a:solidFill>
              </a:rPr>
              <a:t>Machine Learning papers dominate MILCOM 2018 Conference </a:t>
            </a:r>
            <a:endParaRPr lang="en-US" sz="2000" dirty="0"/>
          </a:p>
          <a:p>
            <a:pPr lvl="1"/>
            <a:r>
              <a:rPr lang="en-US" sz="1850" b="1" i="1" dirty="0">
                <a:solidFill>
                  <a:srgbClr val="000066"/>
                </a:solidFill>
              </a:rPr>
              <a:t>There are 38 sessions 8 of which are Machine Learning sessions</a:t>
            </a:r>
            <a:endParaRPr lang="en-US" sz="1850" dirty="0"/>
          </a:p>
          <a:p>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1967393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8" name="Title 7"/>
          <p:cNvSpPr>
            <a:spLocks noGrp="1"/>
          </p:cNvSpPr>
          <p:nvPr>
            <p:ph type="title"/>
          </p:nvPr>
        </p:nvSpPr>
        <p:spPr>
          <a:xfrm>
            <a:off x="864693" y="775004"/>
            <a:ext cx="7492297" cy="781396"/>
          </a:xfrm>
        </p:spPr>
        <p:txBody>
          <a:bodyPr>
            <a:normAutofit fontScale="90000"/>
          </a:bodyPr>
          <a:lstStyle/>
          <a:p>
            <a:r>
              <a:rPr lang="en-US" sz="2700" dirty="0"/>
              <a:t>Case Study #1</a:t>
            </a:r>
            <a:r>
              <a:rPr lang="en-US" dirty="0"/>
              <a:t/>
            </a:r>
            <a:br>
              <a:rPr lang="en-US" dirty="0"/>
            </a:br>
            <a:r>
              <a:rPr lang="en-US" dirty="0"/>
              <a:t/>
            </a:r>
            <a:br>
              <a:rPr lang="en-US" dirty="0"/>
            </a:br>
            <a:r>
              <a:rPr lang="en-US" sz="2200" dirty="0"/>
              <a:t>Hierarchical Modulation Classification using Deep Learning</a:t>
            </a:r>
            <a:br>
              <a:rPr lang="en-US" sz="2200" dirty="0"/>
            </a:br>
            <a:r>
              <a:rPr lang="en-US" sz="2200" dirty="0"/>
              <a:t>by</a:t>
            </a:r>
            <a:r>
              <a:rPr lang="en-US" dirty="0"/>
              <a:t/>
            </a:r>
            <a:br>
              <a:rPr lang="en-US" dirty="0"/>
            </a:br>
            <a:endParaRPr lang="en-US" dirty="0"/>
          </a:p>
        </p:txBody>
      </p:sp>
      <p:pic>
        <p:nvPicPr>
          <p:cNvPr id="2" name="Picture 1"/>
          <p:cNvPicPr>
            <a:picLocks noChangeAspect="1"/>
          </p:cNvPicPr>
          <p:nvPr/>
        </p:nvPicPr>
        <p:blipFill>
          <a:blip r:embed="rId2"/>
          <a:stretch>
            <a:fillRect/>
          </a:stretch>
        </p:blipFill>
        <p:spPr>
          <a:xfrm>
            <a:off x="1468120" y="1715376"/>
            <a:ext cx="6018316" cy="1253854"/>
          </a:xfrm>
          <a:prstGeom prst="rect">
            <a:avLst/>
          </a:prstGeom>
        </p:spPr>
      </p:pic>
    </p:spTree>
    <p:extLst>
      <p:ext uri="{BB962C8B-B14F-4D97-AF65-F5344CB8AC3E}">
        <p14:creationId xmlns:p14="http://schemas.microsoft.com/office/powerpoint/2010/main" val="79504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a:solidFill>
                  <a:srgbClr val="000066"/>
                </a:solidFill>
              </a:rPr>
              <a:t>Introduction</a:t>
            </a:r>
            <a:endParaRPr lang="en-US" sz="2400" dirty="0"/>
          </a:p>
        </p:txBody>
      </p:sp>
      <p:sp>
        <p:nvSpPr>
          <p:cNvPr id="3" name="Content Placeholder 2"/>
          <p:cNvSpPr>
            <a:spLocks noGrp="1"/>
          </p:cNvSpPr>
          <p:nvPr>
            <p:ph idx="1"/>
          </p:nvPr>
        </p:nvSpPr>
        <p:spPr>
          <a:xfrm>
            <a:off x="218129" y="1144291"/>
            <a:ext cx="8345381" cy="4886640"/>
          </a:xfrm>
        </p:spPr>
        <p:txBody>
          <a:bodyPr/>
          <a:lstStyle/>
          <a:p>
            <a:r>
              <a:rPr lang="en-US" sz="2200" dirty="0"/>
              <a:t>29 Signals to classify</a:t>
            </a:r>
          </a:p>
          <a:p>
            <a:r>
              <a:rPr lang="en-US" sz="2200" dirty="0"/>
              <a:t>Method: Branch convolutional neural networks (B-CNN)</a:t>
            </a:r>
          </a:p>
          <a:p>
            <a:pPr lvl="1"/>
            <a:r>
              <a:rPr lang="en-US" sz="2000" dirty="0"/>
              <a:t>Use filters to learn features of the modulations for the purpose of distinguishing between classes</a:t>
            </a:r>
          </a:p>
          <a:p>
            <a:pPr lvl="1"/>
            <a:r>
              <a:rPr lang="en-US" sz="2000" dirty="0"/>
              <a:t>Each CNN can have several filters of fixed length which are convolved with the input signal and fed into the activation function to produce the output for the next stage</a:t>
            </a:r>
            <a:endParaRPr lang="en-US" sz="2200" dirty="0"/>
          </a:p>
          <a:p>
            <a:r>
              <a:rPr lang="en-US" sz="2200" dirty="0"/>
              <a:t>Activation function: Rectified linear unit (</a:t>
            </a:r>
            <a:r>
              <a:rPr lang="en-US" sz="2200" dirty="0" err="1"/>
              <a:t>ReLU</a:t>
            </a:r>
            <a:r>
              <a:rPr lang="en-US" sz="2200" dirty="0"/>
              <a:t>)</a:t>
            </a:r>
          </a:p>
          <a:p>
            <a:r>
              <a:rPr lang="en-US" sz="2200" dirty="0" err="1"/>
              <a:t>Keras</a:t>
            </a:r>
            <a:r>
              <a:rPr lang="en-US" sz="2200" dirty="0"/>
              <a:t> framework </a:t>
            </a:r>
          </a:p>
          <a:p>
            <a:endParaRPr lang="en-US" sz="2200" dirty="0"/>
          </a:p>
          <a:p>
            <a:r>
              <a:rPr lang="en-US" sz="2200" b="1" dirty="0"/>
              <a:t>Results: </a:t>
            </a:r>
            <a:r>
              <a:rPr lang="en-US" sz="2200" dirty="0"/>
              <a:t>Convolutional long short-term deep neural network (CLDNN) is found to outperform other architectures in modulation classification</a:t>
            </a:r>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67</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6429167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a:solidFill>
                  <a:srgbClr val="000066"/>
                </a:solidFill>
              </a:rPr>
              <a:t>Signal Hierarchy</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68</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7" name="Picture 6"/>
          <p:cNvPicPr>
            <a:picLocks noChangeAspect="1"/>
          </p:cNvPicPr>
          <p:nvPr/>
        </p:nvPicPr>
        <p:blipFill>
          <a:blip r:embed="rId2"/>
          <a:stretch>
            <a:fillRect/>
          </a:stretch>
        </p:blipFill>
        <p:spPr>
          <a:xfrm>
            <a:off x="1324768" y="1146373"/>
            <a:ext cx="6397063" cy="3848233"/>
          </a:xfrm>
          <a:prstGeom prst="rect">
            <a:avLst/>
          </a:prstGeom>
        </p:spPr>
      </p:pic>
      <p:sp>
        <p:nvSpPr>
          <p:cNvPr id="8" name="TextBox 7"/>
          <p:cNvSpPr txBox="1"/>
          <p:nvPr/>
        </p:nvSpPr>
        <p:spPr>
          <a:xfrm>
            <a:off x="885372" y="5127447"/>
            <a:ext cx="2897973" cy="646331"/>
          </a:xfrm>
          <a:prstGeom prst="rect">
            <a:avLst/>
          </a:prstGeom>
          <a:noFill/>
        </p:spPr>
        <p:txBody>
          <a:bodyPr wrap="none" rtlCol="0">
            <a:spAutoFit/>
          </a:bodyPr>
          <a:lstStyle/>
          <a:p>
            <a:pPr marL="285750" indent="-285750">
              <a:buFont typeface="Arial" panose="020B0604020202020204" pitchFamily="34" charset="0"/>
              <a:buChar char="•"/>
            </a:pPr>
            <a:r>
              <a:rPr lang="en-US" dirty="0"/>
              <a:t>29 signals to classify</a:t>
            </a:r>
          </a:p>
          <a:p>
            <a:pPr marL="285750" indent="-285750" algn="l">
              <a:buFont typeface="Arial" panose="020B0604020202020204" pitchFamily="34" charset="0"/>
              <a:buChar char="•"/>
            </a:pPr>
            <a:r>
              <a:rPr lang="en-US" dirty="0"/>
              <a:t>SNR = [-20 18] dB</a:t>
            </a:r>
          </a:p>
        </p:txBody>
      </p:sp>
      <p:sp>
        <p:nvSpPr>
          <p:cNvPr id="9" name="TextBox 8"/>
          <p:cNvSpPr txBox="1"/>
          <p:nvPr/>
        </p:nvSpPr>
        <p:spPr>
          <a:xfrm>
            <a:off x="6150208" y="4948838"/>
            <a:ext cx="2536592" cy="923330"/>
          </a:xfrm>
          <a:prstGeom prst="rect">
            <a:avLst/>
          </a:prstGeom>
          <a:noFill/>
        </p:spPr>
        <p:txBody>
          <a:bodyPr wrap="none" rtlCol="0">
            <a:spAutoFit/>
          </a:bodyPr>
          <a:lstStyle/>
          <a:p>
            <a:pPr marL="285750" indent="-285750" algn="l">
              <a:buFont typeface="Arial" panose="020B0604020202020204" pitchFamily="34" charset="0"/>
              <a:buChar char="•"/>
            </a:pPr>
            <a:r>
              <a:rPr lang="en-US" dirty="0"/>
              <a:t>20 K samples</a:t>
            </a:r>
          </a:p>
          <a:p>
            <a:pPr marL="742950" lvl="1" indent="-285750" algn="l">
              <a:buFont typeface="Arial" panose="020B0604020202020204" pitchFamily="34" charset="0"/>
              <a:buChar char="•"/>
            </a:pPr>
            <a:r>
              <a:rPr lang="en-US" dirty="0"/>
              <a:t>1/3 training</a:t>
            </a:r>
          </a:p>
          <a:p>
            <a:pPr marL="742950" lvl="1" indent="-285750" algn="l">
              <a:buFont typeface="Arial" panose="020B0604020202020204" pitchFamily="34" charset="0"/>
              <a:buChar char="•"/>
            </a:pPr>
            <a:r>
              <a:rPr lang="en-US" dirty="0"/>
              <a:t>2/3 validation</a:t>
            </a:r>
          </a:p>
        </p:txBody>
      </p:sp>
    </p:spTree>
    <p:extLst>
      <p:ext uri="{BB962C8B-B14F-4D97-AF65-F5344CB8AC3E}">
        <p14:creationId xmlns:p14="http://schemas.microsoft.com/office/powerpoint/2010/main" val="40610614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Convolutional Long Deep NN (CLDNN) Architecture</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69</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36" name="Picture 35"/>
          <p:cNvPicPr>
            <a:picLocks noChangeAspect="1"/>
          </p:cNvPicPr>
          <p:nvPr/>
        </p:nvPicPr>
        <p:blipFill>
          <a:blip r:embed="rId2"/>
          <a:stretch>
            <a:fillRect/>
          </a:stretch>
        </p:blipFill>
        <p:spPr>
          <a:xfrm>
            <a:off x="2590800" y="981667"/>
            <a:ext cx="3463195" cy="4012424"/>
          </a:xfrm>
          <a:prstGeom prst="rect">
            <a:avLst/>
          </a:prstGeom>
        </p:spPr>
      </p:pic>
      <p:sp>
        <p:nvSpPr>
          <p:cNvPr id="35" name="Content Placeholder 2"/>
          <p:cNvSpPr>
            <a:spLocks noGrp="1"/>
          </p:cNvSpPr>
          <p:nvPr>
            <p:ph idx="1"/>
          </p:nvPr>
        </p:nvSpPr>
        <p:spPr>
          <a:xfrm>
            <a:off x="399161" y="5094609"/>
            <a:ext cx="3290337" cy="1168413"/>
          </a:xfrm>
        </p:spPr>
        <p:txBody>
          <a:bodyPr/>
          <a:lstStyle/>
          <a:p>
            <a:r>
              <a:rPr lang="en-US" sz="2200" dirty="0"/>
              <a:t>Approach:</a:t>
            </a:r>
          </a:p>
          <a:p>
            <a:pPr lvl="1"/>
            <a:r>
              <a:rPr lang="en-US" sz="2050" dirty="0"/>
              <a:t>CLDNN </a:t>
            </a:r>
          </a:p>
          <a:p>
            <a:pPr lvl="1"/>
            <a:r>
              <a:rPr lang="en-US" sz="2050" dirty="0"/>
              <a:t>Hierarchical classification</a:t>
            </a:r>
          </a:p>
          <a:p>
            <a:pPr marL="0" indent="0">
              <a:buNone/>
            </a:pPr>
            <a:endParaRPr lang="en-US" sz="2200" dirty="0"/>
          </a:p>
          <a:p>
            <a:pPr marL="0" indent="0">
              <a:buNone/>
            </a:pPr>
            <a:endParaRPr lang="en-US" sz="2000" kern="0" dirty="0"/>
          </a:p>
        </p:txBody>
      </p:sp>
      <p:sp>
        <p:nvSpPr>
          <p:cNvPr id="37" name="Content Placeholder 2"/>
          <p:cNvSpPr txBox="1">
            <a:spLocks/>
          </p:cNvSpPr>
          <p:nvPr/>
        </p:nvSpPr>
        <p:spPr>
          <a:xfrm>
            <a:off x="4322397" y="5094608"/>
            <a:ext cx="4672747" cy="1168413"/>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Aft>
                <a:spcPts val="0"/>
              </a:spcAft>
            </a:pPr>
            <a:r>
              <a:rPr lang="en-US" sz="1800" dirty="0"/>
              <a:t>LSTM: Long Short-Term Memory</a:t>
            </a:r>
          </a:p>
          <a:p>
            <a:pPr fontAlgn="auto">
              <a:spcAft>
                <a:spcPts val="0"/>
              </a:spcAft>
            </a:pPr>
            <a:r>
              <a:rPr lang="en-US" sz="1800" dirty="0" err="1"/>
              <a:t>ReLU</a:t>
            </a:r>
            <a:r>
              <a:rPr lang="en-US" sz="1800" dirty="0"/>
              <a:t>: Rectified Linear Unit</a:t>
            </a:r>
          </a:p>
          <a:p>
            <a:pPr marL="0" indent="0" fontAlgn="auto">
              <a:spcAft>
                <a:spcPts val="0"/>
              </a:spcAft>
              <a:buFont typeface="Webdings" pitchFamily="18" charset="2"/>
              <a:buNone/>
            </a:pPr>
            <a:endParaRPr lang="en-US" sz="2200" dirty="0"/>
          </a:p>
          <a:p>
            <a:pPr marL="0" indent="0" fontAlgn="auto">
              <a:spcAft>
                <a:spcPts val="0"/>
              </a:spcAft>
              <a:buFont typeface="Webdings" pitchFamily="18" charset="2"/>
              <a:buNone/>
            </a:pPr>
            <a:endParaRPr lang="en-US" sz="2000" kern="0" dirty="0"/>
          </a:p>
        </p:txBody>
      </p:sp>
    </p:spTree>
    <p:extLst>
      <p:ext uri="{BB962C8B-B14F-4D97-AF65-F5344CB8AC3E}">
        <p14:creationId xmlns:p14="http://schemas.microsoft.com/office/powerpoint/2010/main" val="310477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Analog Representations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grpSp>
        <p:nvGrpSpPr>
          <p:cNvPr id="9" name="Group 8">
            <a:extLst>
              <a:ext uri="{FF2B5EF4-FFF2-40B4-BE49-F238E27FC236}">
                <a16:creationId xmlns:a16="http://schemas.microsoft.com/office/drawing/2014/main" id="{5BB6EC61-2973-4145-96C8-7FBB202E13A0}"/>
              </a:ext>
            </a:extLst>
          </p:cNvPr>
          <p:cNvGrpSpPr/>
          <p:nvPr/>
        </p:nvGrpSpPr>
        <p:grpSpPr>
          <a:xfrm>
            <a:off x="590335" y="1515355"/>
            <a:ext cx="7944065" cy="3991672"/>
            <a:chOff x="590335" y="1515355"/>
            <a:chExt cx="7944065" cy="3991672"/>
          </a:xfrm>
        </p:grpSpPr>
        <p:sp>
          <p:nvSpPr>
            <p:cNvPr id="10" name="TextBox 9">
              <a:extLst>
                <a:ext uri="{FF2B5EF4-FFF2-40B4-BE49-F238E27FC236}">
                  <a16:creationId xmlns:a16="http://schemas.microsoft.com/office/drawing/2014/main" id="{584D1861-EE7D-43DC-B70C-57707DDD42BB}"/>
                </a:ext>
              </a:extLst>
            </p:cNvPr>
            <p:cNvSpPr txBox="1"/>
            <p:nvPr/>
          </p:nvSpPr>
          <p:spPr>
            <a:xfrm>
              <a:off x="590335" y="4001550"/>
              <a:ext cx="428117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Schematic Analog of a Biological Neural Cell</a:t>
              </a:r>
            </a:p>
          </p:txBody>
        </p:sp>
        <p:sp>
          <p:nvSpPr>
            <p:cNvPr id="15" name="TextBox 14">
              <a:extLst>
                <a:ext uri="{FF2B5EF4-FFF2-40B4-BE49-F238E27FC236}">
                  <a16:creationId xmlns:a16="http://schemas.microsoft.com/office/drawing/2014/main" id="{35F81E8E-8AE6-42E7-BF47-7E99CECFF9E8}"/>
                </a:ext>
              </a:extLst>
            </p:cNvPr>
            <p:cNvSpPr txBox="1"/>
            <p:nvPr/>
          </p:nvSpPr>
          <p:spPr>
            <a:xfrm>
              <a:off x="3636085" y="5137695"/>
              <a:ext cx="47459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Schematic Analog of a Biological Neural Network</a:t>
              </a:r>
            </a:p>
          </p:txBody>
        </p:sp>
        <p:grpSp>
          <p:nvGrpSpPr>
            <p:cNvPr id="16" name="Group 15">
              <a:extLst>
                <a:ext uri="{FF2B5EF4-FFF2-40B4-BE49-F238E27FC236}">
                  <a16:creationId xmlns:a16="http://schemas.microsoft.com/office/drawing/2014/main" id="{FA438C9E-EF64-42B2-95CB-B857655F292F}"/>
                </a:ext>
              </a:extLst>
            </p:cNvPr>
            <p:cNvGrpSpPr/>
            <p:nvPr/>
          </p:nvGrpSpPr>
          <p:grpSpPr>
            <a:xfrm>
              <a:off x="838200" y="2109979"/>
              <a:ext cx="3188280" cy="1669109"/>
              <a:chOff x="838200" y="2109979"/>
              <a:chExt cx="3188280" cy="1669109"/>
            </a:xfrm>
          </p:grpSpPr>
          <p:sp>
            <p:nvSpPr>
              <p:cNvPr id="66" name="Rectangle 65">
                <a:extLst>
                  <a:ext uri="{FF2B5EF4-FFF2-40B4-BE49-F238E27FC236}">
                    <a16:creationId xmlns:a16="http://schemas.microsoft.com/office/drawing/2014/main" id="{55406AAB-FC76-4CAD-A9CA-E7657642322E}"/>
                  </a:ext>
                </a:extLst>
              </p:cNvPr>
              <p:cNvSpPr/>
              <p:nvPr/>
            </p:nvSpPr>
            <p:spPr>
              <a:xfrm>
                <a:off x="1600200" y="2209800"/>
                <a:ext cx="762000" cy="1295400"/>
              </a:xfrm>
              <a:prstGeom prst="rect">
                <a:avLst/>
              </a:prstGeom>
              <a:noFill/>
              <a:ln w="25400"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67" name="TextBox 66">
                <a:extLst>
                  <a:ext uri="{FF2B5EF4-FFF2-40B4-BE49-F238E27FC236}">
                    <a16:creationId xmlns:a16="http://schemas.microsoft.com/office/drawing/2014/main" id="{8337AE55-5351-46BE-B7B3-532DEFA5E1CD}"/>
                  </a:ext>
                </a:extLst>
              </p:cNvPr>
              <p:cNvSpPr txBox="1"/>
              <p:nvPr/>
            </p:nvSpPr>
            <p:spPr>
              <a:xfrm>
                <a:off x="1698719" y="2370210"/>
                <a:ext cx="67153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Neural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Cell</a:t>
                </a:r>
              </a:p>
            </p:txBody>
          </p:sp>
          <p:cxnSp>
            <p:nvCxnSpPr>
              <p:cNvPr id="68" name="Straight Arrow Connector 67">
                <a:extLst>
                  <a:ext uri="{FF2B5EF4-FFF2-40B4-BE49-F238E27FC236}">
                    <a16:creationId xmlns:a16="http://schemas.microsoft.com/office/drawing/2014/main" id="{0032E193-CB43-4A38-95AD-8EBFBE74DF6E}"/>
                  </a:ext>
                </a:extLst>
              </p:cNvPr>
              <p:cNvCxnSpPr/>
              <p:nvPr/>
            </p:nvCxnSpPr>
            <p:spPr>
              <a:xfrm>
                <a:off x="838200" y="2362200"/>
                <a:ext cx="762000" cy="0"/>
              </a:xfrm>
              <a:prstGeom prst="straightConnector1">
                <a:avLst/>
              </a:prstGeom>
              <a:noFill/>
              <a:ln w="9525" cap="flat" cmpd="sng" algn="ctr">
                <a:solidFill>
                  <a:srgbClr val="000000"/>
                </a:solidFill>
                <a:prstDash val="solid"/>
                <a:tailEnd type="triangle"/>
              </a:ln>
              <a:effectLst/>
            </p:spPr>
          </p:cxnSp>
          <p:cxnSp>
            <p:nvCxnSpPr>
              <p:cNvPr id="69" name="Straight Arrow Connector 68">
                <a:extLst>
                  <a:ext uri="{FF2B5EF4-FFF2-40B4-BE49-F238E27FC236}">
                    <a16:creationId xmlns:a16="http://schemas.microsoft.com/office/drawing/2014/main" id="{3B547D39-09BF-479D-A957-00F4081C29B9}"/>
                  </a:ext>
                </a:extLst>
              </p:cNvPr>
              <p:cNvCxnSpPr/>
              <p:nvPr/>
            </p:nvCxnSpPr>
            <p:spPr>
              <a:xfrm>
                <a:off x="838200" y="2590800"/>
                <a:ext cx="762000" cy="0"/>
              </a:xfrm>
              <a:prstGeom prst="straightConnector1">
                <a:avLst/>
              </a:prstGeom>
              <a:noFill/>
              <a:ln w="9525" cap="flat" cmpd="sng" algn="ctr">
                <a:solidFill>
                  <a:srgbClr val="000000"/>
                </a:solidFill>
                <a:prstDash val="solid"/>
                <a:tailEnd type="triangle"/>
              </a:ln>
              <a:effectLst/>
            </p:spPr>
          </p:cxnSp>
          <p:cxnSp>
            <p:nvCxnSpPr>
              <p:cNvPr id="70" name="Straight Arrow Connector 69">
                <a:extLst>
                  <a:ext uri="{FF2B5EF4-FFF2-40B4-BE49-F238E27FC236}">
                    <a16:creationId xmlns:a16="http://schemas.microsoft.com/office/drawing/2014/main" id="{92C669E7-C19D-42DE-8B17-9C2B312848BF}"/>
                  </a:ext>
                </a:extLst>
              </p:cNvPr>
              <p:cNvCxnSpPr/>
              <p:nvPr/>
            </p:nvCxnSpPr>
            <p:spPr>
              <a:xfrm>
                <a:off x="838200" y="3276600"/>
                <a:ext cx="762000"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7696E73-0ABA-4214-BA27-21BFFFE63858}"/>
                      </a:ext>
                    </a:extLst>
                  </p:cNvPr>
                  <p:cNvSpPr txBox="1"/>
                  <p:nvPr/>
                </p:nvSpPr>
                <p:spPr>
                  <a:xfrm>
                    <a:off x="924922" y="2109979"/>
                    <a:ext cx="245773"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1</m:t>
                              </m:r>
                            </m:sub>
                          </m:sSub>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24922" y="2109979"/>
                    <a:ext cx="245773" cy="215444"/>
                  </a:xfrm>
                  <a:prstGeom prst="rect">
                    <a:avLst/>
                  </a:prstGeom>
                  <a:blipFill rotWithShape="0">
                    <a:blip r:embed="rId2"/>
                    <a:stretch>
                      <a:fillRect l="-12500" r="-5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7528FE5-0661-4119-874C-40C89BC05493}"/>
                      </a:ext>
                    </a:extLst>
                  </p:cNvPr>
                  <p:cNvSpPr txBox="1"/>
                  <p:nvPr/>
                </p:nvSpPr>
                <p:spPr>
                  <a:xfrm>
                    <a:off x="920087" y="2110276"/>
                    <a:ext cx="245773"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1</m:t>
                              </m:r>
                            </m:sub>
                          </m:sSub>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20087" y="2110276"/>
                    <a:ext cx="245773" cy="215444"/>
                  </a:xfrm>
                  <a:prstGeom prst="rect">
                    <a:avLst/>
                  </a:prstGeom>
                  <a:blipFill rotWithShape="0">
                    <a:blip r:embed="rId2"/>
                    <a:stretch>
                      <a:fillRect l="-12500" r="-5000"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AE232FE-7819-4DEE-8D1D-6E59AE18937B}"/>
                      </a:ext>
                    </a:extLst>
                  </p:cNvPr>
                  <p:cNvSpPr txBox="1"/>
                  <p:nvPr/>
                </p:nvSpPr>
                <p:spPr>
                  <a:xfrm>
                    <a:off x="914400" y="2375356"/>
                    <a:ext cx="249940"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2</m:t>
                              </m:r>
                            </m:sub>
                          </m:sSub>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14400" y="2375356"/>
                    <a:ext cx="249940" cy="215444"/>
                  </a:xfrm>
                  <a:prstGeom prst="rect">
                    <a:avLst/>
                  </a:prstGeom>
                  <a:blipFill rotWithShape="0">
                    <a:blip r:embed="rId3"/>
                    <a:stretch>
                      <a:fillRect l="-9756" r="-243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FE313A1-5701-4CE7-A9D7-0FEA691461C9}"/>
                      </a:ext>
                    </a:extLst>
                  </p:cNvPr>
                  <p:cNvSpPr txBox="1"/>
                  <p:nvPr/>
                </p:nvSpPr>
                <p:spPr>
                  <a:xfrm>
                    <a:off x="860094" y="3008165"/>
                    <a:ext cx="256352"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𝑛</m:t>
                              </m:r>
                            </m:sub>
                          </m:sSub>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60094" y="3008165"/>
                    <a:ext cx="256352" cy="215444"/>
                  </a:xfrm>
                  <a:prstGeom prst="rect">
                    <a:avLst/>
                  </a:prstGeom>
                  <a:blipFill rotWithShape="0">
                    <a:blip r:embed="rId4"/>
                    <a:stretch>
                      <a:fillRect l="-9524"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00E2524-C130-4DF6-AE30-61B5B284F25F}"/>
                      </a:ext>
                    </a:extLst>
                  </p:cNvPr>
                  <p:cNvSpPr txBox="1"/>
                  <p:nvPr/>
                </p:nvSpPr>
                <p:spPr>
                  <a:xfrm>
                    <a:off x="921963" y="3563644"/>
                    <a:ext cx="1106457"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𝑖</m:t>
                              </m:r>
                            </m:sub>
                          </m:s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𝑤𝑒𝑖𝑔h𝑡𝑠</m:t>
                          </m:r>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21963" y="3563644"/>
                    <a:ext cx="1106457" cy="215444"/>
                  </a:xfrm>
                  <a:prstGeom prst="rect">
                    <a:avLst/>
                  </a:prstGeom>
                  <a:blipFill rotWithShape="0">
                    <a:blip r:embed="rId5"/>
                    <a:stretch>
                      <a:fillRect l="-1648" r="-4396" b="-31429"/>
                    </a:stretch>
                  </a:blipFill>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E99059A3-9DF9-4561-BFDD-B81473D116D3}"/>
                  </a:ext>
                </a:extLst>
              </p:cNvPr>
              <p:cNvCxnSpPr/>
              <p:nvPr/>
            </p:nvCxnSpPr>
            <p:spPr>
              <a:xfrm>
                <a:off x="2379000" y="2895600"/>
                <a:ext cx="304800" cy="0"/>
              </a:xfrm>
              <a:prstGeom prst="straightConnector1">
                <a:avLst/>
              </a:prstGeom>
              <a:noFill/>
              <a:ln w="9525" cap="flat" cmpd="sng" algn="ctr">
                <a:solidFill>
                  <a:srgbClr val="000000"/>
                </a:solidFill>
                <a:prstDash val="solid"/>
                <a:tailEnd type="triangle"/>
              </a:ln>
              <a:effectLst/>
            </p:spPr>
          </p:cxnSp>
          <p:cxnSp>
            <p:nvCxnSpPr>
              <p:cNvPr id="77" name="Straight Connector 76">
                <a:extLst>
                  <a:ext uri="{FF2B5EF4-FFF2-40B4-BE49-F238E27FC236}">
                    <a16:creationId xmlns:a16="http://schemas.microsoft.com/office/drawing/2014/main" id="{D268CF54-4460-4731-B503-1D05D118CD4D}"/>
                  </a:ext>
                </a:extLst>
              </p:cNvPr>
              <p:cNvCxnSpPr/>
              <p:nvPr/>
            </p:nvCxnSpPr>
            <p:spPr>
              <a:xfrm>
                <a:off x="2683800" y="2451556"/>
                <a:ext cx="0" cy="901244"/>
              </a:xfrm>
              <a:prstGeom prst="line">
                <a:avLst/>
              </a:prstGeom>
              <a:noFill/>
              <a:ln w="9525" cap="flat" cmpd="sng" algn="ctr">
                <a:solidFill>
                  <a:srgbClr val="000000"/>
                </a:solidFill>
                <a:prstDash val="solid"/>
              </a:ln>
              <a:effectLst/>
            </p:spPr>
          </p:cxnSp>
          <p:cxnSp>
            <p:nvCxnSpPr>
              <p:cNvPr id="78" name="Straight Arrow Connector 77">
                <a:extLst>
                  <a:ext uri="{FF2B5EF4-FFF2-40B4-BE49-F238E27FC236}">
                    <a16:creationId xmlns:a16="http://schemas.microsoft.com/office/drawing/2014/main" id="{5D4487D1-D3EB-485C-A02D-58026285F2ED}"/>
                  </a:ext>
                </a:extLst>
              </p:cNvPr>
              <p:cNvCxnSpPr/>
              <p:nvPr/>
            </p:nvCxnSpPr>
            <p:spPr>
              <a:xfrm>
                <a:off x="2683800" y="2446020"/>
                <a:ext cx="381000" cy="0"/>
              </a:xfrm>
              <a:prstGeom prst="straightConnector1">
                <a:avLst/>
              </a:prstGeom>
              <a:noFill/>
              <a:ln w="9525" cap="flat" cmpd="sng" algn="ctr">
                <a:solidFill>
                  <a:srgbClr val="000000"/>
                </a:solidFill>
                <a:prstDash val="solid"/>
                <a:tailEnd type="triangle"/>
              </a:ln>
              <a:effectLst/>
            </p:spPr>
          </p:cxnSp>
          <p:cxnSp>
            <p:nvCxnSpPr>
              <p:cNvPr id="79" name="Straight Arrow Connector 78">
                <a:extLst>
                  <a:ext uri="{FF2B5EF4-FFF2-40B4-BE49-F238E27FC236}">
                    <a16:creationId xmlns:a16="http://schemas.microsoft.com/office/drawing/2014/main" id="{0E8D12BA-6916-42FE-8EE5-5E400F816400}"/>
                  </a:ext>
                </a:extLst>
              </p:cNvPr>
              <p:cNvCxnSpPr/>
              <p:nvPr/>
            </p:nvCxnSpPr>
            <p:spPr>
              <a:xfrm>
                <a:off x="2683800" y="2689860"/>
                <a:ext cx="381000" cy="0"/>
              </a:xfrm>
              <a:prstGeom prst="straightConnector1">
                <a:avLst/>
              </a:prstGeom>
              <a:noFill/>
              <a:ln w="9525" cap="flat" cmpd="sng" algn="ctr">
                <a:solidFill>
                  <a:srgbClr val="000000"/>
                </a:solidFill>
                <a:prstDash val="solid"/>
                <a:tailEnd type="triangle"/>
              </a:ln>
              <a:effectLst/>
            </p:spPr>
          </p:cxnSp>
          <p:cxnSp>
            <p:nvCxnSpPr>
              <p:cNvPr id="80" name="Straight Arrow Connector 79">
                <a:extLst>
                  <a:ext uri="{FF2B5EF4-FFF2-40B4-BE49-F238E27FC236}">
                    <a16:creationId xmlns:a16="http://schemas.microsoft.com/office/drawing/2014/main" id="{06651678-A803-4BFC-8854-C17A1B20930F}"/>
                  </a:ext>
                </a:extLst>
              </p:cNvPr>
              <p:cNvCxnSpPr/>
              <p:nvPr/>
            </p:nvCxnSpPr>
            <p:spPr>
              <a:xfrm>
                <a:off x="2683800" y="3352800"/>
                <a:ext cx="381000" cy="0"/>
              </a:xfrm>
              <a:prstGeom prst="straightConnector1">
                <a:avLst/>
              </a:prstGeom>
              <a:noFill/>
              <a:ln w="9525" cap="flat" cmpd="sng" algn="ctr">
                <a:solidFill>
                  <a:srgbClr val="000000"/>
                </a:solidFill>
                <a:prstDash val="solid"/>
                <a:tailEnd type="triangle"/>
              </a:ln>
              <a:effectLst/>
            </p:spPr>
          </p:cxnSp>
          <p:sp>
            <p:nvSpPr>
              <p:cNvPr id="81" name="Rectangle 80">
                <a:extLst>
                  <a:ext uri="{FF2B5EF4-FFF2-40B4-BE49-F238E27FC236}">
                    <a16:creationId xmlns:a16="http://schemas.microsoft.com/office/drawing/2014/main" id="{326A5E88-8AE4-4583-978C-CF4C8D6E636A}"/>
                  </a:ext>
                </a:extLst>
              </p:cNvPr>
              <p:cNvSpPr/>
              <p:nvPr/>
            </p:nvSpPr>
            <p:spPr>
              <a:xfrm>
                <a:off x="3035880" y="2655666"/>
                <a:ext cx="990600"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Outputs</a:t>
                </a:r>
              </a:p>
            </p:txBody>
          </p:sp>
          <p:sp>
            <p:nvSpPr>
              <p:cNvPr id="82" name="TextBox 81">
                <a:extLst>
                  <a:ext uri="{FF2B5EF4-FFF2-40B4-BE49-F238E27FC236}">
                    <a16:creationId xmlns:a16="http://schemas.microsoft.com/office/drawing/2014/main" id="{37805C6E-35A8-48B9-A8A9-7572BD78A012}"/>
                  </a:ext>
                </a:extLst>
              </p:cNvPr>
              <p:cNvSpPr txBox="1"/>
              <p:nvPr/>
            </p:nvSpPr>
            <p:spPr>
              <a:xfrm>
                <a:off x="1226873" y="2442276"/>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sp>
            <p:nvSpPr>
              <p:cNvPr id="83" name="TextBox 82">
                <a:extLst>
                  <a:ext uri="{FF2B5EF4-FFF2-40B4-BE49-F238E27FC236}">
                    <a16:creationId xmlns:a16="http://schemas.microsoft.com/office/drawing/2014/main" id="{E156E4BE-C64E-4A29-968A-68D815C37B80}"/>
                  </a:ext>
                </a:extLst>
              </p:cNvPr>
              <p:cNvSpPr txBox="1"/>
              <p:nvPr/>
            </p:nvSpPr>
            <p:spPr>
              <a:xfrm>
                <a:off x="2730921" y="2525397"/>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sp>
            <p:nvSpPr>
              <p:cNvPr id="84" name="TextBox 83">
                <a:extLst>
                  <a:ext uri="{FF2B5EF4-FFF2-40B4-BE49-F238E27FC236}">
                    <a16:creationId xmlns:a16="http://schemas.microsoft.com/office/drawing/2014/main" id="{C8A4F294-99CB-4488-9AE7-1C2B9C487236}"/>
                  </a:ext>
                </a:extLst>
              </p:cNvPr>
              <p:cNvSpPr txBox="1"/>
              <p:nvPr/>
            </p:nvSpPr>
            <p:spPr>
              <a:xfrm>
                <a:off x="1228725" y="2651826"/>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sp>
            <p:nvSpPr>
              <p:cNvPr id="85" name="TextBox 84">
                <a:extLst>
                  <a:ext uri="{FF2B5EF4-FFF2-40B4-BE49-F238E27FC236}">
                    <a16:creationId xmlns:a16="http://schemas.microsoft.com/office/drawing/2014/main" id="{AFEB111E-0C60-4A93-A66C-2FF40C062CFB}"/>
                  </a:ext>
                </a:extLst>
              </p:cNvPr>
              <p:cNvSpPr txBox="1"/>
              <p:nvPr/>
            </p:nvSpPr>
            <p:spPr>
              <a:xfrm>
                <a:off x="2730921" y="2728943"/>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grpSp>
        <p:grpSp>
          <p:nvGrpSpPr>
            <p:cNvPr id="17" name="Group 16">
              <a:extLst>
                <a:ext uri="{FF2B5EF4-FFF2-40B4-BE49-F238E27FC236}">
                  <a16:creationId xmlns:a16="http://schemas.microsoft.com/office/drawing/2014/main" id="{2A4BA744-3207-47B6-8999-CF07585D0A03}"/>
                </a:ext>
              </a:extLst>
            </p:cNvPr>
            <p:cNvGrpSpPr/>
            <p:nvPr/>
          </p:nvGrpSpPr>
          <p:grpSpPr>
            <a:xfrm>
              <a:off x="4912485" y="2615134"/>
              <a:ext cx="3621915" cy="2414066"/>
              <a:chOff x="4912485" y="2615134"/>
              <a:chExt cx="3621915" cy="2414066"/>
            </a:xfrm>
          </p:grpSpPr>
          <p:cxnSp>
            <p:nvCxnSpPr>
              <p:cNvPr id="30" name="Straight Connector 29">
                <a:extLst>
                  <a:ext uri="{FF2B5EF4-FFF2-40B4-BE49-F238E27FC236}">
                    <a16:creationId xmlns:a16="http://schemas.microsoft.com/office/drawing/2014/main" id="{90BA7D09-6179-4416-9C96-7186EBAFE5E1}"/>
                  </a:ext>
                </a:extLst>
              </p:cNvPr>
              <p:cNvCxnSpPr/>
              <p:nvPr/>
            </p:nvCxnSpPr>
            <p:spPr>
              <a:xfrm>
                <a:off x="5217285" y="2615134"/>
                <a:ext cx="304800" cy="0"/>
              </a:xfrm>
              <a:prstGeom prst="line">
                <a:avLst/>
              </a:prstGeom>
              <a:noFill/>
              <a:ln w="9525" cap="flat" cmpd="sng" algn="ctr">
                <a:solidFill>
                  <a:srgbClr val="000000"/>
                </a:solidFill>
                <a:prstDash val="solid"/>
                <a:headEnd type="none" w="med" len="med"/>
                <a:tailEnd type="triangle" w="med" len="med"/>
              </a:ln>
              <a:effectLst/>
            </p:spPr>
          </p:cxnSp>
          <p:cxnSp>
            <p:nvCxnSpPr>
              <p:cNvPr id="31" name="Straight Connector 30">
                <a:extLst>
                  <a:ext uri="{FF2B5EF4-FFF2-40B4-BE49-F238E27FC236}">
                    <a16:creationId xmlns:a16="http://schemas.microsoft.com/office/drawing/2014/main" id="{6FB61BBE-F247-420E-97A4-155BE7B2880C}"/>
                  </a:ext>
                </a:extLst>
              </p:cNvPr>
              <p:cNvCxnSpPr/>
              <p:nvPr/>
            </p:nvCxnSpPr>
            <p:spPr>
              <a:xfrm>
                <a:off x="5217285" y="3148534"/>
                <a:ext cx="304800" cy="0"/>
              </a:xfrm>
              <a:prstGeom prst="line">
                <a:avLst/>
              </a:prstGeom>
              <a:noFill/>
              <a:ln w="9525" cap="flat" cmpd="sng" algn="ctr">
                <a:solidFill>
                  <a:srgbClr val="000000"/>
                </a:solidFill>
                <a:prstDash val="solid"/>
                <a:headEnd type="none" w="med" len="med"/>
                <a:tailEnd type="triangle" w="med" len="med"/>
              </a:ln>
              <a:effectLst/>
            </p:spPr>
          </p:cxnSp>
          <p:cxnSp>
            <p:nvCxnSpPr>
              <p:cNvPr id="32" name="Straight Connector 31">
                <a:extLst>
                  <a:ext uri="{FF2B5EF4-FFF2-40B4-BE49-F238E27FC236}">
                    <a16:creationId xmlns:a16="http://schemas.microsoft.com/office/drawing/2014/main" id="{61E11028-2B1D-41A8-87B6-95D4779ED134}"/>
                  </a:ext>
                </a:extLst>
              </p:cNvPr>
              <p:cNvCxnSpPr/>
              <p:nvPr/>
            </p:nvCxnSpPr>
            <p:spPr>
              <a:xfrm>
                <a:off x="5217285" y="2615134"/>
                <a:ext cx="0" cy="533400"/>
              </a:xfrm>
              <a:prstGeom prst="line">
                <a:avLst/>
              </a:prstGeom>
              <a:noFill/>
              <a:ln w="9525" cap="flat" cmpd="sng" algn="ctr">
                <a:solidFill>
                  <a:srgbClr val="000000"/>
                </a:solidFill>
                <a:prstDash val="solid"/>
              </a:ln>
              <a:effectLst/>
            </p:spPr>
          </p:cxnSp>
          <p:cxnSp>
            <p:nvCxnSpPr>
              <p:cNvPr id="33" name="Straight Connector 32">
                <a:extLst>
                  <a:ext uri="{FF2B5EF4-FFF2-40B4-BE49-F238E27FC236}">
                    <a16:creationId xmlns:a16="http://schemas.microsoft.com/office/drawing/2014/main" id="{8F159874-E80E-4CC0-BC94-1971A7B15FA6}"/>
                  </a:ext>
                </a:extLst>
              </p:cNvPr>
              <p:cNvCxnSpPr/>
              <p:nvPr/>
            </p:nvCxnSpPr>
            <p:spPr>
              <a:xfrm>
                <a:off x="5217285" y="2767534"/>
                <a:ext cx="304800" cy="0"/>
              </a:xfrm>
              <a:prstGeom prst="line">
                <a:avLst/>
              </a:prstGeom>
              <a:noFill/>
              <a:ln w="9525" cap="flat" cmpd="sng" algn="ctr">
                <a:solidFill>
                  <a:srgbClr val="000000"/>
                </a:solidFill>
                <a:prstDash val="solid"/>
                <a:headEnd type="none" w="med" len="med"/>
                <a:tailEnd type="triangle" w="med" len="med"/>
              </a:ln>
              <a:effectLst/>
            </p:spPr>
          </p:cxnSp>
          <p:cxnSp>
            <p:nvCxnSpPr>
              <p:cNvPr id="34" name="Straight Connector 33">
                <a:extLst>
                  <a:ext uri="{FF2B5EF4-FFF2-40B4-BE49-F238E27FC236}">
                    <a16:creationId xmlns:a16="http://schemas.microsoft.com/office/drawing/2014/main" id="{5F1B1654-42C3-42E8-939F-331087361C71}"/>
                  </a:ext>
                </a:extLst>
              </p:cNvPr>
              <p:cNvCxnSpPr/>
              <p:nvPr/>
            </p:nvCxnSpPr>
            <p:spPr>
              <a:xfrm>
                <a:off x="5217285" y="2958034"/>
                <a:ext cx="304800" cy="0"/>
              </a:xfrm>
              <a:prstGeom prst="line">
                <a:avLst/>
              </a:prstGeom>
              <a:noFill/>
              <a:ln w="9525" cap="flat" cmpd="sng" algn="ctr">
                <a:solidFill>
                  <a:srgbClr val="000000"/>
                </a:solidFill>
                <a:prstDash val="solid"/>
                <a:headEnd type="none" w="med" len="med"/>
                <a:tailEnd type="triangle" w="med" len="med"/>
              </a:ln>
              <a:effectLst/>
            </p:spPr>
          </p:cxnSp>
          <p:cxnSp>
            <p:nvCxnSpPr>
              <p:cNvPr id="35" name="Straight Connector 34">
                <a:extLst>
                  <a:ext uri="{FF2B5EF4-FFF2-40B4-BE49-F238E27FC236}">
                    <a16:creationId xmlns:a16="http://schemas.microsoft.com/office/drawing/2014/main" id="{CF1AAFB5-21E2-4404-B9A8-ED4865337512}"/>
                  </a:ext>
                </a:extLst>
              </p:cNvPr>
              <p:cNvCxnSpPr/>
              <p:nvPr/>
            </p:nvCxnSpPr>
            <p:spPr>
              <a:xfrm flipH="1">
                <a:off x="5064885" y="2843734"/>
                <a:ext cx="152400" cy="0"/>
              </a:xfrm>
              <a:prstGeom prst="line">
                <a:avLst/>
              </a:prstGeom>
              <a:noFill/>
              <a:ln w="9525" cap="flat" cmpd="sng" algn="ctr">
                <a:solidFill>
                  <a:srgbClr val="000000"/>
                </a:solidFill>
                <a:prstDash val="solid"/>
              </a:ln>
              <a:effectLst/>
            </p:spPr>
          </p:cxnSp>
          <p:cxnSp>
            <p:nvCxnSpPr>
              <p:cNvPr id="36" name="Straight Connector 35">
                <a:extLst>
                  <a:ext uri="{FF2B5EF4-FFF2-40B4-BE49-F238E27FC236}">
                    <a16:creationId xmlns:a16="http://schemas.microsoft.com/office/drawing/2014/main" id="{4DCF96BB-761C-4F2A-9A77-BABA69C17FDF}"/>
                  </a:ext>
                </a:extLst>
              </p:cNvPr>
              <p:cNvCxnSpPr/>
              <p:nvPr/>
            </p:nvCxnSpPr>
            <p:spPr>
              <a:xfrm>
                <a:off x="5057265" y="2615134"/>
                <a:ext cx="0" cy="457200"/>
              </a:xfrm>
              <a:prstGeom prst="line">
                <a:avLst/>
              </a:prstGeom>
              <a:noFill/>
              <a:ln w="9525" cap="flat" cmpd="sng" algn="ctr">
                <a:solidFill>
                  <a:srgbClr val="000000"/>
                </a:solidFill>
                <a:prstDash val="solid"/>
              </a:ln>
              <a:effectLst/>
            </p:spPr>
          </p:cxnSp>
          <p:cxnSp>
            <p:nvCxnSpPr>
              <p:cNvPr id="37" name="Straight Connector 36">
                <a:extLst>
                  <a:ext uri="{FF2B5EF4-FFF2-40B4-BE49-F238E27FC236}">
                    <a16:creationId xmlns:a16="http://schemas.microsoft.com/office/drawing/2014/main" id="{3250AE50-0225-4D59-8C47-5D73C85AA66F}"/>
                  </a:ext>
                </a:extLst>
              </p:cNvPr>
              <p:cNvCxnSpPr/>
              <p:nvPr/>
            </p:nvCxnSpPr>
            <p:spPr>
              <a:xfrm flipH="1">
                <a:off x="4912485" y="2615134"/>
                <a:ext cx="152400" cy="0"/>
              </a:xfrm>
              <a:prstGeom prst="line">
                <a:avLst/>
              </a:prstGeom>
              <a:noFill/>
              <a:ln w="9525" cap="flat" cmpd="sng" algn="ctr">
                <a:solidFill>
                  <a:srgbClr val="000000"/>
                </a:solidFill>
                <a:prstDash val="solid"/>
              </a:ln>
              <a:effectLst/>
            </p:spPr>
          </p:cxnSp>
          <p:cxnSp>
            <p:nvCxnSpPr>
              <p:cNvPr id="38" name="Straight Connector 37">
                <a:extLst>
                  <a:ext uri="{FF2B5EF4-FFF2-40B4-BE49-F238E27FC236}">
                    <a16:creationId xmlns:a16="http://schemas.microsoft.com/office/drawing/2014/main" id="{3FC6873C-0A6E-41B6-B59E-72C5EC1B2E8F}"/>
                  </a:ext>
                </a:extLst>
              </p:cNvPr>
              <p:cNvCxnSpPr/>
              <p:nvPr/>
            </p:nvCxnSpPr>
            <p:spPr>
              <a:xfrm flipH="1">
                <a:off x="4912485" y="3072334"/>
                <a:ext cx="152400" cy="0"/>
              </a:xfrm>
              <a:prstGeom prst="line">
                <a:avLst/>
              </a:prstGeom>
              <a:noFill/>
              <a:ln w="9525" cap="flat" cmpd="sng" algn="ctr">
                <a:solidFill>
                  <a:srgbClr val="000000"/>
                </a:solidFill>
                <a:prstDash val="solid"/>
              </a:ln>
              <a:effectLst/>
            </p:spPr>
          </p:cxnSp>
          <p:sp>
            <p:nvSpPr>
              <p:cNvPr id="39" name="Rectangle 38">
                <a:extLst>
                  <a:ext uri="{FF2B5EF4-FFF2-40B4-BE49-F238E27FC236}">
                    <a16:creationId xmlns:a16="http://schemas.microsoft.com/office/drawing/2014/main" id="{E5FAC86D-F602-4FA8-9304-2319214E1B30}"/>
                  </a:ext>
                </a:extLst>
              </p:cNvPr>
              <p:cNvSpPr/>
              <p:nvPr/>
            </p:nvSpPr>
            <p:spPr>
              <a:xfrm>
                <a:off x="5979285" y="3084002"/>
                <a:ext cx="381000" cy="750332"/>
              </a:xfrm>
              <a:prstGeom prst="rect">
                <a:avLst/>
              </a:prstGeom>
              <a:noFill/>
              <a:ln w="25400"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5F36428F-DEA4-4964-9FAE-7CBBFE536FDC}"/>
                  </a:ext>
                </a:extLst>
              </p:cNvPr>
              <p:cNvSpPr txBox="1"/>
              <p:nvPr/>
            </p:nvSpPr>
            <p:spPr>
              <a:xfrm>
                <a:off x="5986904" y="3236402"/>
                <a:ext cx="41389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Cell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i</a:t>
                </a:r>
              </a:p>
            </p:txBody>
          </p:sp>
          <p:cxnSp>
            <p:nvCxnSpPr>
              <p:cNvPr id="41" name="Straight Arrow Connector 40">
                <a:extLst>
                  <a:ext uri="{FF2B5EF4-FFF2-40B4-BE49-F238E27FC236}">
                    <a16:creationId xmlns:a16="http://schemas.microsoft.com/office/drawing/2014/main" id="{2ECF6A75-6264-40EE-8B65-E51FCD4DD8E7}"/>
                  </a:ext>
                </a:extLst>
              </p:cNvPr>
              <p:cNvCxnSpPr/>
              <p:nvPr/>
            </p:nvCxnSpPr>
            <p:spPr>
              <a:xfrm>
                <a:off x="5598285" y="3148534"/>
                <a:ext cx="381000"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931E64D-5C72-40B9-92B0-E9254DD6A224}"/>
                      </a:ext>
                    </a:extLst>
                  </p:cNvPr>
                  <p:cNvSpPr txBox="1"/>
                  <p:nvPr/>
                </p:nvSpPr>
                <p:spPr>
                  <a:xfrm>
                    <a:off x="5636978" y="2916808"/>
                    <a:ext cx="296428"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𝑖</m:t>
                              </m:r>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1</m:t>
                              </m:r>
                            </m:sub>
                          </m:sSub>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636978" y="2916808"/>
                    <a:ext cx="296428" cy="215444"/>
                  </a:xfrm>
                  <a:prstGeom prst="rect">
                    <a:avLst/>
                  </a:prstGeom>
                  <a:blipFill rotWithShape="0">
                    <a:blip r:embed="rId6"/>
                    <a:stretch>
                      <a:fillRect l="-10417" r="-4167" b="-13889"/>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537122CB-FC19-4F6B-A673-A6037616BACC}"/>
                  </a:ext>
                </a:extLst>
              </p:cNvPr>
              <p:cNvCxnSpPr/>
              <p:nvPr/>
            </p:nvCxnSpPr>
            <p:spPr>
              <a:xfrm>
                <a:off x="5594692" y="3681934"/>
                <a:ext cx="381000"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5AE7D6E-943A-4EA0-A595-CD1B477C93D4}"/>
                      </a:ext>
                    </a:extLst>
                  </p:cNvPr>
                  <p:cNvSpPr txBox="1"/>
                  <p:nvPr/>
                </p:nvSpPr>
                <p:spPr>
                  <a:xfrm>
                    <a:off x="5638800" y="3695090"/>
                    <a:ext cx="308290"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𝑖𝑛</m:t>
                              </m:r>
                            </m:sub>
                          </m:sSub>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638800" y="3695090"/>
                    <a:ext cx="308290" cy="215444"/>
                  </a:xfrm>
                  <a:prstGeom prst="rect">
                    <a:avLst/>
                  </a:prstGeom>
                  <a:blipFill rotWithShape="0">
                    <a:blip r:embed="rId7"/>
                    <a:stretch>
                      <a:fillRect l="-7843" r="-1961" b="-17143"/>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D423F71-4598-4B3F-A87E-64E3DE924E48}"/>
                  </a:ext>
                </a:extLst>
              </p:cNvPr>
              <p:cNvCxnSpPr/>
              <p:nvPr/>
            </p:nvCxnSpPr>
            <p:spPr>
              <a:xfrm>
                <a:off x="6360285" y="3476194"/>
                <a:ext cx="304800" cy="0"/>
              </a:xfrm>
              <a:prstGeom prst="straightConnector1">
                <a:avLst/>
              </a:prstGeom>
              <a:noFill/>
              <a:ln w="9525" cap="flat" cmpd="sng" algn="ctr">
                <a:solidFill>
                  <a:srgbClr val="000000"/>
                </a:solidFill>
                <a:prstDash val="solid"/>
                <a:tailEnd type="triangle"/>
              </a:ln>
              <a:effectLst/>
            </p:spPr>
          </p:cxnSp>
          <p:cxnSp>
            <p:nvCxnSpPr>
              <p:cNvPr id="46" name="Straight Connector 45">
                <a:extLst>
                  <a:ext uri="{FF2B5EF4-FFF2-40B4-BE49-F238E27FC236}">
                    <a16:creationId xmlns:a16="http://schemas.microsoft.com/office/drawing/2014/main" id="{1C45CE2A-4D55-43BD-918D-90114BB76C0B}"/>
                  </a:ext>
                </a:extLst>
              </p:cNvPr>
              <p:cNvCxnSpPr/>
              <p:nvPr/>
            </p:nvCxnSpPr>
            <p:spPr>
              <a:xfrm>
                <a:off x="6665085" y="3244468"/>
                <a:ext cx="0" cy="901244"/>
              </a:xfrm>
              <a:prstGeom prst="line">
                <a:avLst/>
              </a:prstGeom>
              <a:noFill/>
              <a:ln w="9525" cap="flat" cmpd="sng" algn="ctr">
                <a:solidFill>
                  <a:srgbClr val="000000"/>
                </a:solidFill>
                <a:prstDash val="solid"/>
              </a:ln>
              <a:effectLst/>
            </p:spPr>
          </p:cxnSp>
          <p:cxnSp>
            <p:nvCxnSpPr>
              <p:cNvPr id="47" name="Straight Arrow Connector 46">
                <a:extLst>
                  <a:ext uri="{FF2B5EF4-FFF2-40B4-BE49-F238E27FC236}">
                    <a16:creationId xmlns:a16="http://schemas.microsoft.com/office/drawing/2014/main" id="{AA39DBAF-E387-4CE8-94E0-0B4E4FD35EB1}"/>
                  </a:ext>
                </a:extLst>
              </p:cNvPr>
              <p:cNvCxnSpPr/>
              <p:nvPr/>
            </p:nvCxnSpPr>
            <p:spPr>
              <a:xfrm>
                <a:off x="6665085" y="3244468"/>
                <a:ext cx="381000" cy="0"/>
              </a:xfrm>
              <a:prstGeom prst="straightConnector1">
                <a:avLst/>
              </a:prstGeom>
              <a:noFill/>
              <a:ln w="9525" cap="flat" cmpd="sng" algn="ctr">
                <a:solidFill>
                  <a:srgbClr val="000000"/>
                </a:solidFill>
                <a:prstDash val="solid"/>
                <a:tailEnd type="triangle"/>
              </a:ln>
              <a:effectLst/>
            </p:spPr>
          </p:cxnSp>
          <p:cxnSp>
            <p:nvCxnSpPr>
              <p:cNvPr id="48" name="Straight Arrow Connector 47">
                <a:extLst>
                  <a:ext uri="{FF2B5EF4-FFF2-40B4-BE49-F238E27FC236}">
                    <a16:creationId xmlns:a16="http://schemas.microsoft.com/office/drawing/2014/main" id="{66B3EBCE-FD59-4CAC-87FA-B9927A97B245}"/>
                  </a:ext>
                </a:extLst>
              </p:cNvPr>
              <p:cNvCxnSpPr/>
              <p:nvPr/>
            </p:nvCxnSpPr>
            <p:spPr>
              <a:xfrm>
                <a:off x="6665085" y="4143628"/>
                <a:ext cx="381000" cy="0"/>
              </a:xfrm>
              <a:prstGeom prst="straightConnector1">
                <a:avLst/>
              </a:prstGeom>
              <a:noFill/>
              <a:ln w="9525" cap="flat" cmpd="sng" algn="ctr">
                <a:solidFill>
                  <a:srgbClr val="000000"/>
                </a:solidFill>
                <a:prstDash val="solid"/>
                <a:tailEnd type="triangle"/>
              </a:ln>
              <a:effectLst/>
            </p:spPr>
          </p:cxnSp>
          <p:cxnSp>
            <p:nvCxnSpPr>
              <p:cNvPr id="49" name="Straight Arrow Connector 48">
                <a:extLst>
                  <a:ext uri="{FF2B5EF4-FFF2-40B4-BE49-F238E27FC236}">
                    <a16:creationId xmlns:a16="http://schemas.microsoft.com/office/drawing/2014/main" id="{031A9C6A-269D-4CA4-A294-A657E4D369D6}"/>
                  </a:ext>
                </a:extLst>
              </p:cNvPr>
              <p:cNvCxnSpPr/>
              <p:nvPr/>
            </p:nvCxnSpPr>
            <p:spPr>
              <a:xfrm>
                <a:off x="6665085" y="3895294"/>
                <a:ext cx="381000" cy="0"/>
              </a:xfrm>
              <a:prstGeom prst="straightConnector1">
                <a:avLst/>
              </a:prstGeom>
              <a:noFill/>
              <a:ln w="9525" cap="flat" cmpd="sng" algn="ctr">
                <a:solidFill>
                  <a:srgbClr val="000000"/>
                </a:solidFill>
                <a:prstDash val="solid"/>
                <a:tailEnd type="triangle"/>
              </a:ln>
              <a:effectLst/>
            </p:spPr>
          </p:cxnSp>
          <p:sp>
            <p:nvSpPr>
              <p:cNvPr id="50" name="Rectangle 49">
                <a:extLst>
                  <a:ext uri="{FF2B5EF4-FFF2-40B4-BE49-F238E27FC236}">
                    <a16:creationId xmlns:a16="http://schemas.microsoft.com/office/drawing/2014/main" id="{08569133-6CB5-4E7A-8C9A-7BA21F511304}"/>
                  </a:ext>
                </a:extLst>
              </p:cNvPr>
              <p:cNvSpPr/>
              <p:nvPr/>
            </p:nvSpPr>
            <p:spPr>
              <a:xfrm>
                <a:off x="7427085" y="3846002"/>
                <a:ext cx="381000" cy="750332"/>
              </a:xfrm>
              <a:prstGeom prst="rect">
                <a:avLst/>
              </a:prstGeom>
              <a:noFill/>
              <a:ln w="25400"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51" name="TextBox 50">
                <a:extLst>
                  <a:ext uri="{FF2B5EF4-FFF2-40B4-BE49-F238E27FC236}">
                    <a16:creationId xmlns:a16="http://schemas.microsoft.com/office/drawing/2014/main" id="{C0C86061-6C57-4B57-B1D2-260BB92A6AA4}"/>
                  </a:ext>
                </a:extLst>
              </p:cNvPr>
              <p:cNvSpPr txBox="1"/>
              <p:nvPr/>
            </p:nvSpPr>
            <p:spPr>
              <a:xfrm>
                <a:off x="7434704" y="3998402"/>
                <a:ext cx="41389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Cell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rPr>
                  <a:t>i+1</a:t>
                </a:r>
              </a:p>
            </p:txBody>
          </p:sp>
          <p:cxnSp>
            <p:nvCxnSpPr>
              <p:cNvPr id="52" name="Straight Arrow Connector 51">
                <a:extLst>
                  <a:ext uri="{FF2B5EF4-FFF2-40B4-BE49-F238E27FC236}">
                    <a16:creationId xmlns:a16="http://schemas.microsoft.com/office/drawing/2014/main" id="{3F6861EE-C6E5-485D-8A16-95C653A3B2EA}"/>
                  </a:ext>
                </a:extLst>
              </p:cNvPr>
              <p:cNvCxnSpPr/>
              <p:nvPr/>
            </p:nvCxnSpPr>
            <p:spPr>
              <a:xfrm>
                <a:off x="7046085" y="4145712"/>
                <a:ext cx="381000"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5FF7CD4-1350-4060-99A0-69289968349E}"/>
                      </a:ext>
                    </a:extLst>
                  </p:cNvPr>
                  <p:cNvSpPr txBox="1"/>
                  <p:nvPr/>
                </p:nvSpPr>
                <p:spPr>
                  <a:xfrm>
                    <a:off x="7015605" y="4206672"/>
                    <a:ext cx="395493"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𝑤</m:t>
                              </m:r>
                            </m:e>
                            <m:sub>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𝑖</m:t>
                              </m:r>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rPr>
                                <m:t>+1</m:t>
                              </m:r>
                            </m:sub>
                          </m:sSub>
                        </m:oMath>
                      </m:oMathPara>
                    </a14:m>
                    <a:endParaRPr kumimoji="0" lang="en-US" sz="1800" b="0" i="0" u="none" strike="noStrike" kern="0" cap="none" spc="0" normalizeH="0" baseline="0" noProof="0" dirty="0">
                      <a:ln>
                        <a:noFill/>
                      </a:ln>
                      <a:solidFill>
                        <a:srgbClr val="000000"/>
                      </a:solidFill>
                      <a:effectLst/>
                      <a:uLnTx/>
                      <a:uFillTx/>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015605" y="4206672"/>
                    <a:ext cx="395493" cy="215444"/>
                  </a:xfrm>
                  <a:prstGeom prst="rect">
                    <a:avLst/>
                  </a:prstGeom>
                  <a:blipFill rotWithShape="0">
                    <a:blip r:embed="rId8"/>
                    <a:stretch>
                      <a:fillRect l="-6154" r="-3077" b="-17143"/>
                    </a:stretch>
                  </a:blipFill>
                </p:spPr>
                <p:txBody>
                  <a:bodyPr/>
                  <a:lstStyle/>
                  <a:p>
                    <a:r>
                      <a:rPr lang="en-US">
                        <a:noFill/>
                      </a:rPr>
                      <a:t> </a:t>
                    </a:r>
                  </a:p>
                </p:txBody>
              </p:sp>
            </mc:Fallback>
          </mc:AlternateContent>
          <p:cxnSp>
            <p:nvCxnSpPr>
              <p:cNvPr id="54" name="Straight Connector 53">
                <a:extLst>
                  <a:ext uri="{FF2B5EF4-FFF2-40B4-BE49-F238E27FC236}">
                    <a16:creationId xmlns:a16="http://schemas.microsoft.com/office/drawing/2014/main" id="{89DF02E9-05C4-42C3-B9AD-38972706212B}"/>
                  </a:ext>
                </a:extLst>
              </p:cNvPr>
              <p:cNvCxnSpPr/>
              <p:nvPr/>
            </p:nvCxnSpPr>
            <p:spPr>
              <a:xfrm flipH="1">
                <a:off x="7808085" y="4291534"/>
                <a:ext cx="152400" cy="0"/>
              </a:xfrm>
              <a:prstGeom prst="line">
                <a:avLst/>
              </a:prstGeom>
              <a:noFill/>
              <a:ln w="9525" cap="flat" cmpd="sng" algn="ctr">
                <a:solidFill>
                  <a:srgbClr val="000000"/>
                </a:solidFill>
                <a:prstDash val="solid"/>
              </a:ln>
              <a:effectLst/>
            </p:spPr>
          </p:cxnSp>
          <p:cxnSp>
            <p:nvCxnSpPr>
              <p:cNvPr id="55" name="Straight Connector 54">
                <a:extLst>
                  <a:ext uri="{FF2B5EF4-FFF2-40B4-BE49-F238E27FC236}">
                    <a16:creationId xmlns:a16="http://schemas.microsoft.com/office/drawing/2014/main" id="{E7B0529F-4082-4766-96EA-877387C89D45}"/>
                  </a:ext>
                </a:extLst>
              </p:cNvPr>
              <p:cNvCxnSpPr/>
              <p:nvPr/>
            </p:nvCxnSpPr>
            <p:spPr>
              <a:xfrm>
                <a:off x="7960485" y="4139134"/>
                <a:ext cx="0" cy="533400"/>
              </a:xfrm>
              <a:prstGeom prst="line">
                <a:avLst/>
              </a:prstGeom>
              <a:noFill/>
              <a:ln w="9525" cap="flat" cmpd="sng" algn="ctr">
                <a:solidFill>
                  <a:srgbClr val="000000"/>
                </a:solidFill>
                <a:prstDash val="solid"/>
              </a:ln>
              <a:effectLst/>
            </p:spPr>
          </p:cxnSp>
          <p:cxnSp>
            <p:nvCxnSpPr>
              <p:cNvPr id="56" name="Straight Arrow Connector 55">
                <a:extLst>
                  <a:ext uri="{FF2B5EF4-FFF2-40B4-BE49-F238E27FC236}">
                    <a16:creationId xmlns:a16="http://schemas.microsoft.com/office/drawing/2014/main" id="{CB4D16A9-72D0-4A51-8586-F0A251DE8805}"/>
                  </a:ext>
                </a:extLst>
              </p:cNvPr>
              <p:cNvCxnSpPr/>
              <p:nvPr/>
            </p:nvCxnSpPr>
            <p:spPr>
              <a:xfrm>
                <a:off x="7960485" y="4139134"/>
                <a:ext cx="381000" cy="0"/>
              </a:xfrm>
              <a:prstGeom prst="straightConnector1">
                <a:avLst/>
              </a:prstGeom>
              <a:noFill/>
              <a:ln w="9525" cap="flat" cmpd="sng" algn="ctr">
                <a:solidFill>
                  <a:srgbClr val="000000"/>
                </a:solidFill>
                <a:prstDash val="solid"/>
                <a:tailEnd type="triangle"/>
              </a:ln>
              <a:effectLst/>
            </p:spPr>
          </p:cxnSp>
          <p:cxnSp>
            <p:nvCxnSpPr>
              <p:cNvPr id="57" name="Straight Arrow Connector 56">
                <a:extLst>
                  <a:ext uri="{FF2B5EF4-FFF2-40B4-BE49-F238E27FC236}">
                    <a16:creationId xmlns:a16="http://schemas.microsoft.com/office/drawing/2014/main" id="{6684CE67-8580-41AD-92A1-A8B2E7D7CA3B}"/>
                  </a:ext>
                </a:extLst>
              </p:cNvPr>
              <p:cNvCxnSpPr/>
              <p:nvPr/>
            </p:nvCxnSpPr>
            <p:spPr>
              <a:xfrm>
                <a:off x="7960485" y="4520134"/>
                <a:ext cx="381000" cy="0"/>
              </a:xfrm>
              <a:prstGeom prst="straightConnector1">
                <a:avLst/>
              </a:prstGeom>
              <a:noFill/>
              <a:ln w="9525" cap="flat" cmpd="sng" algn="ctr">
                <a:solidFill>
                  <a:srgbClr val="000000"/>
                </a:solidFill>
                <a:prstDash val="solid"/>
                <a:tailEnd type="triangle"/>
              </a:ln>
              <a:effectLst/>
            </p:spPr>
          </p:cxnSp>
          <p:cxnSp>
            <p:nvCxnSpPr>
              <p:cNvPr id="58" name="Straight Arrow Connector 57">
                <a:extLst>
                  <a:ext uri="{FF2B5EF4-FFF2-40B4-BE49-F238E27FC236}">
                    <a16:creationId xmlns:a16="http://schemas.microsoft.com/office/drawing/2014/main" id="{61F08A07-8266-419B-9E22-EFD15DA1EB8C}"/>
                  </a:ext>
                </a:extLst>
              </p:cNvPr>
              <p:cNvCxnSpPr/>
              <p:nvPr/>
            </p:nvCxnSpPr>
            <p:spPr>
              <a:xfrm>
                <a:off x="7960485" y="4664914"/>
                <a:ext cx="381000" cy="0"/>
              </a:xfrm>
              <a:prstGeom prst="straightConnector1">
                <a:avLst/>
              </a:prstGeom>
              <a:noFill/>
              <a:ln w="9525" cap="flat" cmpd="sng" algn="ctr">
                <a:solidFill>
                  <a:srgbClr val="000000"/>
                </a:solidFill>
                <a:prstDash val="solid"/>
                <a:tailEnd type="triangle"/>
              </a:ln>
              <a:effectLst/>
            </p:spPr>
          </p:cxnSp>
          <p:cxnSp>
            <p:nvCxnSpPr>
              <p:cNvPr id="59" name="Straight Connector 58">
                <a:extLst>
                  <a:ext uri="{FF2B5EF4-FFF2-40B4-BE49-F238E27FC236}">
                    <a16:creationId xmlns:a16="http://schemas.microsoft.com/office/drawing/2014/main" id="{D1A602D5-CFFC-4184-A1C6-2206F8705E2A}"/>
                  </a:ext>
                </a:extLst>
              </p:cNvPr>
              <p:cNvCxnSpPr/>
              <p:nvPr/>
            </p:nvCxnSpPr>
            <p:spPr>
              <a:xfrm flipH="1">
                <a:off x="8382000" y="4504894"/>
                <a:ext cx="152400" cy="0"/>
              </a:xfrm>
              <a:prstGeom prst="line">
                <a:avLst/>
              </a:prstGeom>
              <a:noFill/>
              <a:ln w="9525" cap="flat" cmpd="sng" algn="ctr">
                <a:solidFill>
                  <a:srgbClr val="000000"/>
                </a:solidFill>
                <a:prstDash val="solid"/>
              </a:ln>
              <a:effectLst/>
            </p:spPr>
          </p:cxnSp>
          <p:cxnSp>
            <p:nvCxnSpPr>
              <p:cNvPr id="60" name="Straight Connector 59">
                <a:extLst>
                  <a:ext uri="{FF2B5EF4-FFF2-40B4-BE49-F238E27FC236}">
                    <a16:creationId xmlns:a16="http://schemas.microsoft.com/office/drawing/2014/main" id="{4D65ED6A-8B42-4890-962A-F857FC5F043D}"/>
                  </a:ext>
                </a:extLst>
              </p:cNvPr>
              <p:cNvCxnSpPr/>
              <p:nvPr/>
            </p:nvCxnSpPr>
            <p:spPr>
              <a:xfrm>
                <a:off x="8534400" y="4495800"/>
                <a:ext cx="0" cy="533400"/>
              </a:xfrm>
              <a:prstGeom prst="line">
                <a:avLst/>
              </a:prstGeom>
              <a:noFill/>
              <a:ln w="9525" cap="flat" cmpd="sng" algn="ctr">
                <a:solidFill>
                  <a:srgbClr val="000000"/>
                </a:solidFill>
                <a:prstDash val="solid"/>
              </a:ln>
              <a:effectLst/>
            </p:spPr>
          </p:cxnSp>
          <p:cxnSp>
            <p:nvCxnSpPr>
              <p:cNvPr id="61" name="Straight Arrow Connector 60">
                <a:extLst>
                  <a:ext uri="{FF2B5EF4-FFF2-40B4-BE49-F238E27FC236}">
                    <a16:creationId xmlns:a16="http://schemas.microsoft.com/office/drawing/2014/main" id="{0C9B5875-E16F-4267-9037-C64C22C644BE}"/>
                  </a:ext>
                </a:extLst>
              </p:cNvPr>
              <p:cNvCxnSpPr/>
              <p:nvPr/>
            </p:nvCxnSpPr>
            <p:spPr>
              <a:xfrm flipH="1">
                <a:off x="6781800" y="5021580"/>
                <a:ext cx="1752600" cy="0"/>
              </a:xfrm>
              <a:prstGeom prst="straightConnector1">
                <a:avLst/>
              </a:prstGeom>
              <a:noFill/>
              <a:ln w="9525" cap="flat" cmpd="sng" algn="ctr">
                <a:solidFill>
                  <a:srgbClr val="000000"/>
                </a:solidFill>
                <a:prstDash val="solid"/>
                <a:tailEnd type="triangle"/>
              </a:ln>
              <a:effectLst/>
            </p:spPr>
          </p:cxnSp>
          <p:sp>
            <p:nvSpPr>
              <p:cNvPr id="62" name="TextBox 61">
                <a:extLst>
                  <a:ext uri="{FF2B5EF4-FFF2-40B4-BE49-F238E27FC236}">
                    <a16:creationId xmlns:a16="http://schemas.microsoft.com/office/drawing/2014/main" id="{5107506A-E94B-4AB4-8BAD-7B3629B16F0E}"/>
                  </a:ext>
                </a:extLst>
              </p:cNvPr>
              <p:cNvSpPr txBox="1"/>
              <p:nvPr/>
            </p:nvSpPr>
            <p:spPr>
              <a:xfrm>
                <a:off x="5654738" y="2920425"/>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sp>
            <p:nvSpPr>
              <p:cNvPr id="63" name="TextBox 62">
                <a:extLst>
                  <a:ext uri="{FF2B5EF4-FFF2-40B4-BE49-F238E27FC236}">
                    <a16:creationId xmlns:a16="http://schemas.microsoft.com/office/drawing/2014/main" id="{FDA42905-7ABC-4652-A02C-08A1812421BE}"/>
                  </a:ext>
                </a:extLst>
              </p:cNvPr>
              <p:cNvSpPr txBox="1"/>
              <p:nvPr/>
            </p:nvSpPr>
            <p:spPr>
              <a:xfrm>
                <a:off x="5664263" y="3124200"/>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sp>
            <p:nvSpPr>
              <p:cNvPr id="64" name="TextBox 63">
                <a:extLst>
                  <a:ext uri="{FF2B5EF4-FFF2-40B4-BE49-F238E27FC236}">
                    <a16:creationId xmlns:a16="http://schemas.microsoft.com/office/drawing/2014/main" id="{10FCA254-3575-4F51-8CDF-96454AE20F6B}"/>
                  </a:ext>
                </a:extLst>
              </p:cNvPr>
              <p:cNvSpPr txBox="1"/>
              <p:nvPr/>
            </p:nvSpPr>
            <p:spPr>
              <a:xfrm>
                <a:off x="6721538" y="3048000"/>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sp>
            <p:nvSpPr>
              <p:cNvPr id="65" name="TextBox 64">
                <a:extLst>
                  <a:ext uri="{FF2B5EF4-FFF2-40B4-BE49-F238E27FC236}">
                    <a16:creationId xmlns:a16="http://schemas.microsoft.com/office/drawing/2014/main" id="{0CBFA891-21E0-4E7D-9828-627377055505}"/>
                  </a:ext>
                </a:extLst>
              </p:cNvPr>
              <p:cNvSpPr txBox="1"/>
              <p:nvPr/>
            </p:nvSpPr>
            <p:spPr>
              <a:xfrm>
                <a:off x="6721538" y="3276600"/>
                <a:ext cx="2888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rPr>
                  <a:t>.</a:t>
                </a:r>
              </a:p>
            </p:txBody>
          </p:sp>
        </p:grpSp>
        <p:cxnSp>
          <p:nvCxnSpPr>
            <p:cNvPr id="18" name="Straight Arrow Connector 17">
              <a:extLst>
                <a:ext uri="{FF2B5EF4-FFF2-40B4-BE49-F238E27FC236}">
                  <a16:creationId xmlns:a16="http://schemas.microsoft.com/office/drawing/2014/main" id="{10F75016-5BD5-4612-A531-DD9334421CEC}"/>
                </a:ext>
              </a:extLst>
            </p:cNvPr>
            <p:cNvCxnSpPr/>
            <p:nvPr/>
          </p:nvCxnSpPr>
          <p:spPr>
            <a:xfrm>
              <a:off x="1244235" y="1852421"/>
              <a:ext cx="0" cy="357379"/>
            </a:xfrm>
            <a:prstGeom prst="straightConnector1">
              <a:avLst/>
            </a:prstGeom>
            <a:noFill/>
            <a:ln w="9525" cap="flat" cmpd="sng" algn="ctr">
              <a:solidFill>
                <a:srgbClr val="000000"/>
              </a:solidFill>
              <a:prstDash val="solid"/>
              <a:tailEnd type="triangle"/>
            </a:ln>
            <a:effectLst/>
          </p:spPr>
        </p:cxnSp>
        <p:sp>
          <p:nvSpPr>
            <p:cNvPr id="19" name="TextBox 18">
              <a:extLst>
                <a:ext uri="{FF2B5EF4-FFF2-40B4-BE49-F238E27FC236}">
                  <a16:creationId xmlns:a16="http://schemas.microsoft.com/office/drawing/2014/main" id="{B2C4EAC4-4276-429D-AF01-37E04283EE1F}"/>
                </a:ext>
              </a:extLst>
            </p:cNvPr>
            <p:cNvSpPr txBox="1"/>
            <p:nvPr/>
          </p:nvSpPr>
          <p:spPr>
            <a:xfrm>
              <a:off x="832182" y="1515355"/>
              <a:ext cx="10782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dendrites</a:t>
              </a:r>
            </a:p>
          </p:txBody>
        </p:sp>
        <p:cxnSp>
          <p:nvCxnSpPr>
            <p:cNvPr id="20" name="Straight Arrow Connector 19">
              <a:extLst>
                <a:ext uri="{FF2B5EF4-FFF2-40B4-BE49-F238E27FC236}">
                  <a16:creationId xmlns:a16="http://schemas.microsoft.com/office/drawing/2014/main" id="{5A2D96B6-102C-4D50-8638-AB8C4479B14C}"/>
                </a:ext>
              </a:extLst>
            </p:cNvPr>
            <p:cNvCxnSpPr/>
            <p:nvPr/>
          </p:nvCxnSpPr>
          <p:spPr>
            <a:xfrm>
              <a:off x="2531400" y="1852421"/>
              <a:ext cx="0" cy="916293"/>
            </a:xfrm>
            <a:prstGeom prst="straightConnector1">
              <a:avLst/>
            </a:prstGeom>
            <a:noFill/>
            <a:ln w="9525" cap="flat" cmpd="sng" algn="ctr">
              <a:solidFill>
                <a:srgbClr val="003366"/>
              </a:solidFill>
              <a:prstDash val="solid"/>
              <a:tailEnd type="triangle"/>
            </a:ln>
            <a:effectLst/>
          </p:spPr>
        </p:cxnSp>
        <p:sp>
          <p:nvSpPr>
            <p:cNvPr id="21" name="TextBox 20">
              <a:extLst>
                <a:ext uri="{FF2B5EF4-FFF2-40B4-BE49-F238E27FC236}">
                  <a16:creationId xmlns:a16="http://schemas.microsoft.com/office/drawing/2014/main" id="{3200DDEA-12B1-43C5-90BD-A5B4479C52E8}"/>
                </a:ext>
              </a:extLst>
            </p:cNvPr>
            <p:cNvSpPr txBox="1"/>
            <p:nvPr/>
          </p:nvSpPr>
          <p:spPr>
            <a:xfrm>
              <a:off x="2309940" y="1530289"/>
              <a:ext cx="6545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Axon</a:t>
              </a:r>
            </a:p>
          </p:txBody>
        </p:sp>
        <p:cxnSp>
          <p:nvCxnSpPr>
            <p:cNvPr id="22" name="Straight Connector 21">
              <a:extLst>
                <a:ext uri="{FF2B5EF4-FFF2-40B4-BE49-F238E27FC236}">
                  <a16:creationId xmlns:a16="http://schemas.microsoft.com/office/drawing/2014/main" id="{A0702DA9-12C6-4715-BA0D-DD5404F7F09E}"/>
                </a:ext>
              </a:extLst>
            </p:cNvPr>
            <p:cNvCxnSpPr/>
            <p:nvPr/>
          </p:nvCxnSpPr>
          <p:spPr>
            <a:xfrm>
              <a:off x="1971555" y="2944213"/>
              <a:ext cx="0" cy="483870"/>
            </a:xfrm>
            <a:prstGeom prst="line">
              <a:avLst/>
            </a:prstGeom>
            <a:noFill/>
            <a:ln w="28575" cap="flat" cmpd="sng" algn="ctr">
              <a:solidFill>
                <a:srgbClr val="000000"/>
              </a:solidFill>
              <a:prstDash val="solid"/>
            </a:ln>
            <a:effectLst/>
          </p:spPr>
        </p:cxnSp>
        <p:grpSp>
          <p:nvGrpSpPr>
            <p:cNvPr id="23" name="Group 22">
              <a:extLst>
                <a:ext uri="{FF2B5EF4-FFF2-40B4-BE49-F238E27FC236}">
                  <a16:creationId xmlns:a16="http://schemas.microsoft.com/office/drawing/2014/main" id="{97AAB1DF-6C07-4F49-A3BD-D1396F35F54B}"/>
                </a:ext>
              </a:extLst>
            </p:cNvPr>
            <p:cNvGrpSpPr/>
            <p:nvPr/>
          </p:nvGrpSpPr>
          <p:grpSpPr>
            <a:xfrm>
              <a:off x="2071357" y="2983375"/>
              <a:ext cx="181066" cy="357147"/>
              <a:chOff x="2388434" y="5021580"/>
              <a:chExt cx="485866" cy="357147"/>
            </a:xfrm>
          </p:grpSpPr>
          <p:cxnSp>
            <p:nvCxnSpPr>
              <p:cNvPr id="27" name="Straight Connector 26">
                <a:extLst>
                  <a:ext uri="{FF2B5EF4-FFF2-40B4-BE49-F238E27FC236}">
                    <a16:creationId xmlns:a16="http://schemas.microsoft.com/office/drawing/2014/main" id="{FF6F7925-352B-47B6-B652-1C80BD96110F}"/>
                  </a:ext>
                </a:extLst>
              </p:cNvPr>
              <p:cNvCxnSpPr/>
              <p:nvPr/>
            </p:nvCxnSpPr>
            <p:spPr>
              <a:xfrm>
                <a:off x="2637209" y="5021580"/>
                <a:ext cx="237091" cy="0"/>
              </a:xfrm>
              <a:prstGeom prst="line">
                <a:avLst/>
              </a:prstGeom>
              <a:noFill/>
              <a:ln w="9525" cap="flat" cmpd="sng" algn="ctr">
                <a:solidFill>
                  <a:srgbClr val="000000"/>
                </a:solidFill>
                <a:prstDash val="solid"/>
              </a:ln>
              <a:effectLst/>
            </p:spPr>
          </p:cxnSp>
          <p:cxnSp>
            <p:nvCxnSpPr>
              <p:cNvPr id="28" name="Straight Connector 27">
                <a:extLst>
                  <a:ext uri="{FF2B5EF4-FFF2-40B4-BE49-F238E27FC236}">
                    <a16:creationId xmlns:a16="http://schemas.microsoft.com/office/drawing/2014/main" id="{12E9797F-FC29-4780-A9FC-00D3942AED5E}"/>
                  </a:ext>
                </a:extLst>
              </p:cNvPr>
              <p:cNvCxnSpPr/>
              <p:nvPr/>
            </p:nvCxnSpPr>
            <p:spPr>
              <a:xfrm>
                <a:off x="2625525" y="5023495"/>
                <a:ext cx="0" cy="355232"/>
              </a:xfrm>
              <a:prstGeom prst="line">
                <a:avLst/>
              </a:prstGeom>
              <a:noFill/>
              <a:ln w="9525" cap="flat" cmpd="sng" algn="ctr">
                <a:solidFill>
                  <a:srgbClr val="000000"/>
                </a:solidFill>
                <a:prstDash val="solid"/>
              </a:ln>
              <a:effectLst/>
            </p:spPr>
          </p:cxnSp>
          <p:cxnSp>
            <p:nvCxnSpPr>
              <p:cNvPr id="29" name="Straight Connector 28">
                <a:extLst>
                  <a:ext uri="{FF2B5EF4-FFF2-40B4-BE49-F238E27FC236}">
                    <a16:creationId xmlns:a16="http://schemas.microsoft.com/office/drawing/2014/main" id="{BCFA8626-CD3A-4C5E-8217-3B38C6A1CF23}"/>
                  </a:ext>
                </a:extLst>
              </p:cNvPr>
              <p:cNvCxnSpPr/>
              <p:nvPr/>
            </p:nvCxnSpPr>
            <p:spPr>
              <a:xfrm>
                <a:off x="2388434" y="5378727"/>
                <a:ext cx="237091" cy="0"/>
              </a:xfrm>
              <a:prstGeom prst="line">
                <a:avLst/>
              </a:prstGeom>
              <a:noFill/>
              <a:ln w="9525" cap="flat" cmpd="sng" algn="ctr">
                <a:solidFill>
                  <a:srgbClr val="000000"/>
                </a:solidFill>
                <a:prstDash val="solid"/>
              </a:ln>
              <a:effectLst/>
            </p:spPr>
          </p:cxnSp>
        </p:grpSp>
        <p:grpSp>
          <p:nvGrpSpPr>
            <p:cNvPr id="24" name="Group 23">
              <a:extLst>
                <a:ext uri="{FF2B5EF4-FFF2-40B4-BE49-F238E27FC236}">
                  <a16:creationId xmlns:a16="http://schemas.microsoft.com/office/drawing/2014/main" id="{6D8E9BA7-8A81-44BE-B3E3-FDF589FD36F1}"/>
                </a:ext>
              </a:extLst>
            </p:cNvPr>
            <p:cNvGrpSpPr/>
            <p:nvPr/>
          </p:nvGrpSpPr>
          <p:grpSpPr>
            <a:xfrm>
              <a:off x="1672199" y="2996127"/>
              <a:ext cx="223528" cy="344260"/>
              <a:chOff x="1508126" y="5089578"/>
              <a:chExt cx="402300" cy="369332"/>
            </a:xfrm>
          </p:grpSpPr>
          <p:cxnSp>
            <p:nvCxnSpPr>
              <p:cNvPr id="25" name="Straight Connector 24">
                <a:extLst>
                  <a:ext uri="{FF2B5EF4-FFF2-40B4-BE49-F238E27FC236}">
                    <a16:creationId xmlns:a16="http://schemas.microsoft.com/office/drawing/2014/main" id="{AA78FF25-5174-4554-9357-CEA12DBBCFC3}"/>
                  </a:ext>
                </a:extLst>
              </p:cNvPr>
              <p:cNvCxnSpPr/>
              <p:nvPr/>
            </p:nvCxnSpPr>
            <p:spPr>
              <a:xfrm>
                <a:off x="1698719" y="5089578"/>
                <a:ext cx="0" cy="369332"/>
              </a:xfrm>
              <a:prstGeom prst="line">
                <a:avLst/>
              </a:prstGeom>
              <a:noFill/>
              <a:ln w="9525" cap="flat" cmpd="sng" algn="ctr">
                <a:solidFill>
                  <a:srgbClr val="000000"/>
                </a:solidFill>
                <a:prstDash val="solid"/>
              </a:ln>
              <a:effectLst/>
            </p:spPr>
          </p:cxnSp>
          <p:cxnSp>
            <p:nvCxnSpPr>
              <p:cNvPr id="26" name="Straight Connector 25">
                <a:extLst>
                  <a:ext uri="{FF2B5EF4-FFF2-40B4-BE49-F238E27FC236}">
                    <a16:creationId xmlns:a16="http://schemas.microsoft.com/office/drawing/2014/main" id="{25585736-516A-4340-A4A8-D5D03B237A98}"/>
                  </a:ext>
                </a:extLst>
              </p:cNvPr>
              <p:cNvCxnSpPr/>
              <p:nvPr/>
            </p:nvCxnSpPr>
            <p:spPr>
              <a:xfrm>
                <a:off x="1508126" y="5274244"/>
                <a:ext cx="402300" cy="0"/>
              </a:xfrm>
              <a:prstGeom prst="line">
                <a:avLst/>
              </a:prstGeom>
              <a:noFill/>
              <a:ln w="9525" cap="flat" cmpd="sng" algn="ctr">
                <a:solidFill>
                  <a:srgbClr val="000000"/>
                </a:solidFill>
                <a:prstDash val="solid"/>
              </a:ln>
              <a:effectLst/>
            </p:spPr>
          </p:cxnSp>
        </p:grpSp>
      </p:grpSp>
    </p:spTree>
    <p:extLst>
      <p:ext uri="{BB962C8B-B14F-4D97-AF65-F5344CB8AC3E}">
        <p14:creationId xmlns:p14="http://schemas.microsoft.com/office/powerpoint/2010/main" val="3906017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Example of a Simple Convolutional Neural Network </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70</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6" name="Rectangle 2">
            <a:extLst>
              <a:ext uri="{FF2B5EF4-FFF2-40B4-BE49-F238E27FC236}">
                <a16:creationId xmlns:a16="http://schemas.microsoft.com/office/drawing/2014/main" id="{BD10D142-CEB1-44FD-B61B-9118D8AC33BC}"/>
              </a:ext>
            </a:extLst>
          </p:cNvPr>
          <p:cNvSpPr>
            <a:spLocks noChangeArrowheads="1"/>
          </p:cNvSpPr>
          <p:nvPr/>
        </p:nvSpPr>
        <p:spPr bwMode="auto">
          <a:xfrm>
            <a:off x="5921606" y="1590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2">
            <a:extLst>
              <a:ext uri="{FF2B5EF4-FFF2-40B4-BE49-F238E27FC236}">
                <a16:creationId xmlns:a16="http://schemas.microsoft.com/office/drawing/2014/main" id="{9765E4B7-3BE3-443D-B27D-781613BD5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70" t="6834" r="4614" b="12402"/>
          <a:stretch>
            <a:fillRect/>
          </a:stretch>
        </p:blipFill>
        <p:spPr bwMode="auto">
          <a:xfrm>
            <a:off x="1071817" y="1631793"/>
            <a:ext cx="7000366" cy="3242981"/>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Down 13">
            <a:extLst>
              <a:ext uri="{FF2B5EF4-FFF2-40B4-BE49-F238E27FC236}">
                <a16:creationId xmlns:a16="http://schemas.microsoft.com/office/drawing/2014/main" id="{26767E62-0CD7-4CD4-841B-F9B313475DD7}"/>
              </a:ext>
            </a:extLst>
          </p:cNvPr>
          <p:cNvSpPr/>
          <p:nvPr/>
        </p:nvSpPr>
        <p:spPr>
          <a:xfrm rot="10800000">
            <a:off x="3122839" y="4569658"/>
            <a:ext cx="391885" cy="713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9F84322-BB00-4EC0-BA0F-33A37E27802B}"/>
              </a:ext>
            </a:extLst>
          </p:cNvPr>
          <p:cNvSpPr txBox="1"/>
          <p:nvPr/>
        </p:nvSpPr>
        <p:spPr>
          <a:xfrm>
            <a:off x="2313624" y="5508266"/>
            <a:ext cx="1999778" cy="523220"/>
          </a:xfrm>
          <a:prstGeom prst="rect">
            <a:avLst/>
          </a:prstGeom>
          <a:noFill/>
        </p:spPr>
        <p:txBody>
          <a:bodyPr wrap="none" rtlCol="0">
            <a:spAutoFit/>
          </a:bodyPr>
          <a:lstStyle/>
          <a:p>
            <a:r>
              <a:rPr lang="en-US" sz="1400" dirty="0"/>
              <a:t>Filters</a:t>
            </a:r>
          </a:p>
          <a:p>
            <a:r>
              <a:rPr lang="en-US" sz="1400" dirty="0"/>
              <a:t>(Feature Extraction)</a:t>
            </a:r>
          </a:p>
        </p:txBody>
      </p:sp>
      <p:sp>
        <p:nvSpPr>
          <p:cNvPr id="17" name="Arrow: Down 16">
            <a:extLst>
              <a:ext uri="{FF2B5EF4-FFF2-40B4-BE49-F238E27FC236}">
                <a16:creationId xmlns:a16="http://schemas.microsoft.com/office/drawing/2014/main" id="{F7978770-9865-4E17-A9E3-AF945A60A325}"/>
              </a:ext>
            </a:extLst>
          </p:cNvPr>
          <p:cNvSpPr/>
          <p:nvPr/>
        </p:nvSpPr>
        <p:spPr>
          <a:xfrm rot="10800000">
            <a:off x="4869367" y="4608218"/>
            <a:ext cx="391885" cy="7135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627D76C-AE36-4F07-99C9-BBF550DF1AB6}"/>
              </a:ext>
            </a:extLst>
          </p:cNvPr>
          <p:cNvSpPr txBox="1"/>
          <p:nvPr/>
        </p:nvSpPr>
        <p:spPr>
          <a:xfrm>
            <a:off x="4472102" y="5494085"/>
            <a:ext cx="1560491" cy="523220"/>
          </a:xfrm>
          <a:prstGeom prst="rect">
            <a:avLst/>
          </a:prstGeom>
          <a:noFill/>
        </p:spPr>
        <p:txBody>
          <a:bodyPr wrap="none" rtlCol="0">
            <a:spAutoFit/>
          </a:bodyPr>
          <a:lstStyle/>
          <a:p>
            <a:r>
              <a:rPr lang="en-US" sz="1400" dirty="0"/>
              <a:t>Data Reduction</a:t>
            </a:r>
          </a:p>
          <a:p>
            <a:r>
              <a:rPr lang="en-US" sz="1400" dirty="0"/>
              <a:t>(Max)</a:t>
            </a:r>
          </a:p>
        </p:txBody>
      </p:sp>
    </p:spTree>
    <p:extLst>
      <p:ext uri="{BB962C8B-B14F-4D97-AF65-F5344CB8AC3E}">
        <p14:creationId xmlns:p14="http://schemas.microsoft.com/office/powerpoint/2010/main" val="2953952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Hierarchical Classification Performance</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71</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8" name="Content Placeholder 2"/>
          <p:cNvSpPr>
            <a:spLocks noGrp="1"/>
          </p:cNvSpPr>
          <p:nvPr>
            <p:ph idx="1"/>
          </p:nvPr>
        </p:nvSpPr>
        <p:spPr>
          <a:xfrm>
            <a:off x="341419" y="5527656"/>
            <a:ext cx="8345381" cy="637981"/>
          </a:xfrm>
        </p:spPr>
        <p:txBody>
          <a:bodyPr/>
          <a:lstStyle/>
          <a:p>
            <a:r>
              <a:rPr lang="en-US" sz="2200" dirty="0"/>
              <a:t>Performance using trained data (1/3) * 20 K</a:t>
            </a:r>
          </a:p>
          <a:p>
            <a:pPr marL="0" indent="0">
              <a:buNone/>
            </a:pPr>
            <a:endParaRPr lang="en-US" sz="2200" dirty="0"/>
          </a:p>
          <a:p>
            <a:pPr marL="0" indent="0">
              <a:buNone/>
            </a:pPr>
            <a:endParaRPr lang="en-US" sz="2000" kern="0" dirty="0"/>
          </a:p>
        </p:txBody>
      </p:sp>
      <p:pic>
        <p:nvPicPr>
          <p:cNvPr id="6" name="Picture 5"/>
          <p:cNvPicPr>
            <a:picLocks noChangeAspect="1"/>
          </p:cNvPicPr>
          <p:nvPr/>
        </p:nvPicPr>
        <p:blipFill>
          <a:blip r:embed="rId2"/>
          <a:stretch>
            <a:fillRect/>
          </a:stretch>
        </p:blipFill>
        <p:spPr>
          <a:xfrm>
            <a:off x="2206753" y="1007586"/>
            <a:ext cx="4614711" cy="4340569"/>
          </a:xfrm>
          <a:prstGeom prst="rect">
            <a:avLst/>
          </a:prstGeom>
        </p:spPr>
      </p:pic>
    </p:spTree>
    <p:extLst>
      <p:ext uri="{BB962C8B-B14F-4D97-AF65-F5344CB8AC3E}">
        <p14:creationId xmlns:p14="http://schemas.microsoft.com/office/powerpoint/2010/main" val="36276490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Modulation Classification Performance</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72</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8" name="Content Placeholder 2"/>
          <p:cNvSpPr>
            <a:spLocks noGrp="1"/>
          </p:cNvSpPr>
          <p:nvPr>
            <p:ph idx="1"/>
          </p:nvPr>
        </p:nvSpPr>
        <p:spPr>
          <a:xfrm>
            <a:off x="341419" y="5527656"/>
            <a:ext cx="8345381" cy="637981"/>
          </a:xfrm>
        </p:spPr>
        <p:txBody>
          <a:bodyPr/>
          <a:lstStyle/>
          <a:p>
            <a:r>
              <a:rPr lang="en-US" sz="2200" dirty="0"/>
              <a:t>Network cannot learn features of many modulations e.g. M-</a:t>
            </a:r>
            <a:r>
              <a:rPr lang="en-US" sz="2200" dirty="0" err="1"/>
              <a:t>ary</a:t>
            </a:r>
            <a:r>
              <a:rPr lang="en-US" sz="2200" dirty="0"/>
              <a:t> &gt; 8, accuracy does not exceed 30%</a:t>
            </a:r>
          </a:p>
          <a:p>
            <a:pPr marL="0" indent="0">
              <a:buNone/>
            </a:pPr>
            <a:endParaRPr lang="en-US" sz="2200" dirty="0"/>
          </a:p>
          <a:p>
            <a:pPr marL="0" indent="0">
              <a:buNone/>
            </a:pPr>
            <a:endParaRPr lang="en-US" sz="2000" kern="0" dirty="0"/>
          </a:p>
        </p:txBody>
      </p:sp>
      <p:pic>
        <p:nvPicPr>
          <p:cNvPr id="3" name="Picture 2"/>
          <p:cNvPicPr>
            <a:picLocks noChangeAspect="1"/>
          </p:cNvPicPr>
          <p:nvPr/>
        </p:nvPicPr>
        <p:blipFill>
          <a:blip r:embed="rId2"/>
          <a:stretch>
            <a:fillRect/>
          </a:stretch>
        </p:blipFill>
        <p:spPr>
          <a:xfrm>
            <a:off x="2392867" y="1188247"/>
            <a:ext cx="3933505" cy="3962751"/>
          </a:xfrm>
          <a:prstGeom prst="rect">
            <a:avLst/>
          </a:prstGeom>
        </p:spPr>
      </p:pic>
    </p:spTree>
    <p:extLst>
      <p:ext uri="{BB962C8B-B14F-4D97-AF65-F5344CB8AC3E}">
        <p14:creationId xmlns:p14="http://schemas.microsoft.com/office/powerpoint/2010/main" val="2083138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1200" b="0" i="0" u="none" strike="noStrike" kern="1200" cap="none" spc="0" normalizeH="0" baseline="0" noProof="0" smtClean="0">
                <a:ln>
                  <a:noFill/>
                </a:ln>
                <a:solidFill>
                  <a:srgbClr val="FFFFFF"/>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8" name="Title 7"/>
          <p:cNvSpPr>
            <a:spLocks noGrp="1"/>
          </p:cNvSpPr>
          <p:nvPr>
            <p:ph type="title"/>
          </p:nvPr>
        </p:nvSpPr>
        <p:spPr>
          <a:xfrm>
            <a:off x="741404" y="713358"/>
            <a:ext cx="7492297" cy="2564097"/>
          </a:xfrm>
        </p:spPr>
        <p:txBody>
          <a:bodyPr>
            <a:normAutofit fontScale="90000"/>
          </a:bodyPr>
          <a:lstStyle/>
          <a:p>
            <a:r>
              <a:rPr lang="en-US" sz="2700" dirty="0"/>
              <a:t>Case Study #2</a:t>
            </a:r>
            <a:r>
              <a:rPr lang="en-US" dirty="0"/>
              <a:t/>
            </a:r>
            <a:br>
              <a:rPr lang="en-US" dirty="0"/>
            </a:br>
            <a:r>
              <a:rPr lang="en-US" dirty="0"/>
              <a:t/>
            </a:r>
            <a:br>
              <a:rPr lang="en-US" dirty="0"/>
            </a:br>
            <a:r>
              <a:rPr lang="en-US" sz="2400" kern="0" dirty="0">
                <a:solidFill>
                  <a:srgbClr val="16325C"/>
                </a:solidFill>
              </a:rPr>
              <a:t>Diabetes Prediction on Pima Indian Diabetes</a:t>
            </a:r>
            <a:br>
              <a:rPr lang="en-US" sz="2400" kern="0" dirty="0">
                <a:solidFill>
                  <a:srgbClr val="16325C"/>
                </a:solidFill>
              </a:rPr>
            </a:br>
            <a:r>
              <a:rPr lang="en-US" sz="2400" kern="0" dirty="0">
                <a:solidFill>
                  <a:srgbClr val="16325C"/>
                </a:solidFill>
              </a:rPr>
              <a:t/>
            </a:r>
            <a:br>
              <a:rPr lang="en-US" sz="2400" kern="0" dirty="0">
                <a:solidFill>
                  <a:srgbClr val="16325C"/>
                </a:solidFill>
              </a:rPr>
            </a:br>
            <a:r>
              <a:rPr lang="en-US" sz="2400" kern="0" dirty="0">
                <a:solidFill>
                  <a:srgbClr val="16325C"/>
                </a:solidFill>
              </a:rPr>
              <a:t>https://www.andreagrandi.it/2018/04/14/machine-learning-pima-indians-diabetes/</a:t>
            </a:r>
            <a:br>
              <a:rPr lang="en-US" sz="2400" kern="0" dirty="0">
                <a:solidFill>
                  <a:srgbClr val="16325C"/>
                </a:solidFill>
              </a:rPr>
            </a:br>
            <a:r>
              <a:rPr lang="en-US" sz="2400" kern="0" dirty="0">
                <a:solidFill>
                  <a:srgbClr val="16325C"/>
                </a:solidFill>
              </a:rPr>
              <a:t/>
            </a:r>
            <a:br>
              <a:rPr lang="en-US" sz="2400" kern="0" dirty="0">
                <a:solidFill>
                  <a:srgbClr val="16325C"/>
                </a:solidFill>
              </a:rPr>
            </a:br>
            <a:r>
              <a:rPr lang="en-US" dirty="0"/>
              <a:t/>
            </a:r>
            <a:br>
              <a:rPr lang="en-US" dirty="0"/>
            </a:br>
            <a:endParaRPr lang="en-US" dirty="0"/>
          </a:p>
        </p:txBody>
      </p:sp>
    </p:spTree>
    <p:extLst>
      <p:ext uri="{BB962C8B-B14F-4D97-AF65-F5344CB8AC3E}">
        <p14:creationId xmlns:p14="http://schemas.microsoft.com/office/powerpoint/2010/main" val="3343982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Introduction</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74</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8" name="Content Placeholder 2"/>
          <p:cNvSpPr>
            <a:spLocks noGrp="1"/>
          </p:cNvSpPr>
          <p:nvPr>
            <p:ph idx="1"/>
          </p:nvPr>
        </p:nvSpPr>
        <p:spPr>
          <a:xfrm>
            <a:off x="341419" y="1304818"/>
            <a:ext cx="8345381" cy="4520629"/>
          </a:xfrm>
        </p:spPr>
        <p:txBody>
          <a:bodyPr/>
          <a:lstStyle/>
          <a:p>
            <a:r>
              <a:rPr lang="en-US" sz="2000" kern="0" dirty="0"/>
              <a:t>The Pima are group of Native Americans living in Arizona. </a:t>
            </a:r>
            <a:r>
              <a:rPr lang="en-US" sz="2000" dirty="0"/>
              <a:t>A genetic predisposition allowed this group to survive normally to a diet poor of carbohydrates for years. In the recent years, because of a sudden shift from traditional agricultural crops to processed foods, together with a decline in physical activity, made them develop </a:t>
            </a:r>
            <a:r>
              <a:rPr lang="en-US" sz="2000" b="1" dirty="0"/>
              <a:t>the highest prevalence of type 2 diabetes</a:t>
            </a:r>
            <a:r>
              <a:rPr lang="en-US" sz="2000" dirty="0"/>
              <a:t> and for this reason they have been subject of many studies.</a:t>
            </a:r>
          </a:p>
          <a:p>
            <a:pPr marL="0" indent="0">
              <a:buNone/>
            </a:pPr>
            <a:endParaRPr lang="en-US" sz="2000" dirty="0"/>
          </a:p>
          <a:p>
            <a:r>
              <a:rPr lang="en-US" sz="2000" dirty="0"/>
              <a:t>The Pima Indian Diabetes dataset was obtained from the UCI machine learning repository. The binary response variable holds the value ‘0’ or ‘1’, where ‘0’ being diabetes test negative and ‘1’ meaning the test is positive and the patient is diagnosed with diabetes. Class ‘1’ consists of 268 cases  i.e. 34.9% and class ‘0’ consists of 500 cases i.e. 65.1%. </a:t>
            </a:r>
          </a:p>
          <a:p>
            <a:pPr marL="0" indent="0">
              <a:buNone/>
            </a:pPr>
            <a:endParaRPr lang="en-US" sz="2200" dirty="0"/>
          </a:p>
          <a:p>
            <a:pPr marL="0" indent="0">
              <a:buNone/>
            </a:pPr>
            <a:endParaRPr lang="en-US" sz="2000" kern="0" dirty="0"/>
          </a:p>
        </p:txBody>
      </p:sp>
    </p:spTree>
    <p:extLst>
      <p:ext uri="{BB962C8B-B14F-4D97-AF65-F5344CB8AC3E}">
        <p14:creationId xmlns:p14="http://schemas.microsoft.com/office/powerpoint/2010/main" val="2941635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Data Set</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75</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8" name="Content Placeholder 2"/>
          <p:cNvSpPr>
            <a:spLocks noGrp="1"/>
          </p:cNvSpPr>
          <p:nvPr>
            <p:ph idx="1"/>
          </p:nvPr>
        </p:nvSpPr>
        <p:spPr>
          <a:xfrm>
            <a:off x="341419" y="1304818"/>
            <a:ext cx="8345381" cy="4520629"/>
          </a:xfrm>
        </p:spPr>
        <p:txBody>
          <a:bodyPr/>
          <a:lstStyle/>
          <a:p>
            <a:r>
              <a:rPr lang="en-US" sz="2200" kern="0" dirty="0"/>
              <a:t>768 women with eight different attributes</a:t>
            </a:r>
          </a:p>
          <a:p>
            <a:pPr marL="914400" lvl="1" indent="-457200">
              <a:buFont typeface="+mj-lt"/>
              <a:buAutoNum type="arabicPeriod"/>
            </a:pPr>
            <a:r>
              <a:rPr lang="en-US" sz="2000" kern="0" dirty="0"/>
              <a:t>Number of times pregnant</a:t>
            </a:r>
          </a:p>
          <a:p>
            <a:pPr marL="914400" lvl="1" indent="-457200">
              <a:buFont typeface="+mj-lt"/>
              <a:buAutoNum type="arabicPeriod"/>
            </a:pPr>
            <a:r>
              <a:rPr lang="en-US" sz="2000" kern="0" dirty="0"/>
              <a:t>Plasma glucose concentration a 2 </a:t>
            </a:r>
            <a:r>
              <a:rPr lang="en-US" sz="2000" kern="0" dirty="0" err="1"/>
              <a:t>hrs</a:t>
            </a:r>
            <a:r>
              <a:rPr lang="en-US" sz="2000" kern="0" dirty="0"/>
              <a:t> in an oral glucose tolerance test</a:t>
            </a:r>
          </a:p>
          <a:p>
            <a:pPr marL="914400" lvl="1" indent="-457200">
              <a:buFont typeface="+mj-lt"/>
              <a:buAutoNum type="arabicPeriod"/>
            </a:pPr>
            <a:r>
              <a:rPr lang="en-US" sz="2000" kern="0" dirty="0"/>
              <a:t>Diastolic blood pressure (mm Hg)</a:t>
            </a:r>
          </a:p>
          <a:p>
            <a:pPr marL="914400" lvl="1" indent="-457200">
              <a:buFont typeface="+mj-lt"/>
              <a:buAutoNum type="arabicPeriod"/>
            </a:pPr>
            <a:r>
              <a:rPr lang="en-US" sz="2000" kern="0" dirty="0"/>
              <a:t>Triceps skin fold thickness (mm)</a:t>
            </a:r>
          </a:p>
          <a:p>
            <a:pPr marL="914400" lvl="1" indent="-457200">
              <a:buFont typeface="+mj-lt"/>
              <a:buAutoNum type="arabicPeriod"/>
            </a:pPr>
            <a:r>
              <a:rPr lang="en-US" sz="2000" kern="0" dirty="0"/>
              <a:t>2-hr serum insulin (mu U/ml)</a:t>
            </a:r>
          </a:p>
          <a:p>
            <a:pPr marL="914400" lvl="1" indent="-457200">
              <a:buFont typeface="+mj-lt"/>
              <a:buAutoNum type="arabicPeriod"/>
            </a:pPr>
            <a:r>
              <a:rPr lang="en-US" sz="2000" kern="0" dirty="0"/>
              <a:t>Body mass index (weight in kg/ (height in m)^2)</a:t>
            </a:r>
          </a:p>
          <a:p>
            <a:pPr marL="914400" lvl="1" indent="-457200">
              <a:buFont typeface="+mj-lt"/>
              <a:buAutoNum type="arabicPeriod"/>
            </a:pPr>
            <a:r>
              <a:rPr lang="en-US" sz="2000" kern="0" dirty="0"/>
              <a:t>Diabetes pedigree function</a:t>
            </a:r>
          </a:p>
          <a:p>
            <a:pPr marL="914400" lvl="1" indent="-457200">
              <a:buFont typeface="+mj-lt"/>
              <a:buAutoNum type="arabicPeriod"/>
            </a:pPr>
            <a:r>
              <a:rPr lang="en-US" sz="2000" kern="0" dirty="0"/>
              <a:t>Age (years)</a:t>
            </a:r>
          </a:p>
          <a:p>
            <a:pPr marL="0" indent="0">
              <a:buNone/>
            </a:pPr>
            <a:endParaRPr lang="en-US" sz="2200" dirty="0"/>
          </a:p>
          <a:p>
            <a:r>
              <a:rPr lang="en-US" sz="2000" kern="0" dirty="0"/>
              <a:t>Supervised learning</a:t>
            </a:r>
          </a:p>
          <a:p>
            <a:pPr marL="0" indent="0">
              <a:buNone/>
            </a:pPr>
            <a:endParaRPr lang="en-US" sz="2000" kern="0" dirty="0"/>
          </a:p>
        </p:txBody>
      </p:sp>
    </p:spTree>
    <p:extLst>
      <p:ext uri="{BB962C8B-B14F-4D97-AF65-F5344CB8AC3E}">
        <p14:creationId xmlns:p14="http://schemas.microsoft.com/office/powerpoint/2010/main" val="1435383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Visual Data (1 of 3)</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76</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3" name="Picture 2">
            <a:extLst>
              <a:ext uri="{FF2B5EF4-FFF2-40B4-BE49-F238E27FC236}">
                <a16:creationId xmlns:a16="http://schemas.microsoft.com/office/drawing/2014/main" id="{3985FD6D-5F34-45F2-A835-39EB3AFCF395}"/>
              </a:ext>
            </a:extLst>
          </p:cNvPr>
          <p:cNvPicPr>
            <a:picLocks noChangeAspect="1"/>
          </p:cNvPicPr>
          <p:nvPr/>
        </p:nvPicPr>
        <p:blipFill>
          <a:blip r:embed="rId2"/>
          <a:stretch>
            <a:fillRect/>
          </a:stretch>
        </p:blipFill>
        <p:spPr>
          <a:xfrm>
            <a:off x="457200" y="1131022"/>
            <a:ext cx="3284671" cy="2416476"/>
          </a:xfrm>
          <a:prstGeom prst="rect">
            <a:avLst/>
          </a:prstGeom>
        </p:spPr>
      </p:pic>
      <p:pic>
        <p:nvPicPr>
          <p:cNvPr id="7" name="Picture 6">
            <a:extLst>
              <a:ext uri="{FF2B5EF4-FFF2-40B4-BE49-F238E27FC236}">
                <a16:creationId xmlns:a16="http://schemas.microsoft.com/office/drawing/2014/main" id="{2F4C98C5-9C7E-44B8-B0EC-C74040B232DB}"/>
              </a:ext>
            </a:extLst>
          </p:cNvPr>
          <p:cNvPicPr>
            <a:picLocks noChangeAspect="1"/>
          </p:cNvPicPr>
          <p:nvPr/>
        </p:nvPicPr>
        <p:blipFill>
          <a:blip r:embed="rId3"/>
          <a:stretch>
            <a:fillRect/>
          </a:stretch>
        </p:blipFill>
        <p:spPr>
          <a:xfrm>
            <a:off x="5040504" y="1131022"/>
            <a:ext cx="3453792" cy="2485229"/>
          </a:xfrm>
          <a:prstGeom prst="rect">
            <a:avLst/>
          </a:prstGeom>
        </p:spPr>
      </p:pic>
      <p:pic>
        <p:nvPicPr>
          <p:cNvPr id="10" name="Picture 9">
            <a:extLst>
              <a:ext uri="{FF2B5EF4-FFF2-40B4-BE49-F238E27FC236}">
                <a16:creationId xmlns:a16="http://schemas.microsoft.com/office/drawing/2014/main" id="{C48976FB-FB6E-41A2-BBBC-8873D1A0F36A}"/>
              </a:ext>
            </a:extLst>
          </p:cNvPr>
          <p:cNvPicPr>
            <a:picLocks noChangeAspect="1"/>
          </p:cNvPicPr>
          <p:nvPr/>
        </p:nvPicPr>
        <p:blipFill>
          <a:blip r:embed="rId4"/>
          <a:stretch>
            <a:fillRect/>
          </a:stretch>
        </p:blipFill>
        <p:spPr>
          <a:xfrm>
            <a:off x="2705367" y="3836254"/>
            <a:ext cx="3105839" cy="2416476"/>
          </a:xfrm>
          <a:prstGeom prst="rect">
            <a:avLst/>
          </a:prstGeom>
        </p:spPr>
      </p:pic>
      <p:sp>
        <p:nvSpPr>
          <p:cNvPr id="11" name="TextBox 10">
            <a:extLst>
              <a:ext uri="{FF2B5EF4-FFF2-40B4-BE49-F238E27FC236}">
                <a16:creationId xmlns:a16="http://schemas.microsoft.com/office/drawing/2014/main" id="{4B8514B1-41D0-43DD-9DF3-BCD2D38C3D5B}"/>
              </a:ext>
            </a:extLst>
          </p:cNvPr>
          <p:cNvSpPr txBox="1"/>
          <p:nvPr/>
        </p:nvSpPr>
        <p:spPr>
          <a:xfrm>
            <a:off x="5811206" y="5125822"/>
            <a:ext cx="2039341" cy="276999"/>
          </a:xfrm>
          <a:prstGeom prst="rect">
            <a:avLst/>
          </a:prstGeom>
          <a:noFill/>
        </p:spPr>
        <p:txBody>
          <a:bodyPr wrap="none" rtlCol="0">
            <a:spAutoFit/>
          </a:bodyPr>
          <a:lstStyle/>
          <a:p>
            <a:r>
              <a:rPr lang="en-US" sz="1200" dirty="0"/>
              <a:t>Diastolic Blood Pressure</a:t>
            </a:r>
          </a:p>
        </p:txBody>
      </p:sp>
    </p:spTree>
    <p:extLst>
      <p:ext uri="{BB962C8B-B14F-4D97-AF65-F5344CB8AC3E}">
        <p14:creationId xmlns:p14="http://schemas.microsoft.com/office/powerpoint/2010/main" val="8565157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Visual Data (2 of 3)</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77</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6" name="Picture 5">
            <a:extLst>
              <a:ext uri="{FF2B5EF4-FFF2-40B4-BE49-F238E27FC236}">
                <a16:creationId xmlns:a16="http://schemas.microsoft.com/office/drawing/2014/main" id="{FD098950-5386-4AE5-A99A-9840010A9355}"/>
              </a:ext>
            </a:extLst>
          </p:cNvPr>
          <p:cNvPicPr>
            <a:picLocks noChangeAspect="1"/>
          </p:cNvPicPr>
          <p:nvPr/>
        </p:nvPicPr>
        <p:blipFill>
          <a:blip r:embed="rId2"/>
          <a:stretch>
            <a:fillRect/>
          </a:stretch>
        </p:blipFill>
        <p:spPr>
          <a:xfrm>
            <a:off x="659749" y="1143242"/>
            <a:ext cx="3372841" cy="2504886"/>
          </a:xfrm>
          <a:prstGeom prst="rect">
            <a:avLst/>
          </a:prstGeom>
        </p:spPr>
      </p:pic>
      <p:pic>
        <p:nvPicPr>
          <p:cNvPr id="7" name="Picture 6">
            <a:extLst>
              <a:ext uri="{FF2B5EF4-FFF2-40B4-BE49-F238E27FC236}">
                <a16:creationId xmlns:a16="http://schemas.microsoft.com/office/drawing/2014/main" id="{068E137F-53A3-4952-A479-5BDC3F34C31D}"/>
              </a:ext>
            </a:extLst>
          </p:cNvPr>
          <p:cNvPicPr>
            <a:picLocks noChangeAspect="1"/>
          </p:cNvPicPr>
          <p:nvPr/>
        </p:nvPicPr>
        <p:blipFill>
          <a:blip r:embed="rId3"/>
          <a:stretch>
            <a:fillRect/>
          </a:stretch>
        </p:blipFill>
        <p:spPr>
          <a:xfrm>
            <a:off x="4751353" y="1143242"/>
            <a:ext cx="3603694" cy="2626010"/>
          </a:xfrm>
          <a:prstGeom prst="rect">
            <a:avLst/>
          </a:prstGeom>
        </p:spPr>
      </p:pic>
      <p:pic>
        <p:nvPicPr>
          <p:cNvPr id="8" name="Picture 7">
            <a:extLst>
              <a:ext uri="{FF2B5EF4-FFF2-40B4-BE49-F238E27FC236}">
                <a16:creationId xmlns:a16="http://schemas.microsoft.com/office/drawing/2014/main" id="{B224EB1C-21E0-4985-A3BF-AD4BA373322C}"/>
              </a:ext>
            </a:extLst>
          </p:cNvPr>
          <p:cNvPicPr>
            <a:picLocks noChangeAspect="1"/>
          </p:cNvPicPr>
          <p:nvPr/>
        </p:nvPicPr>
        <p:blipFill>
          <a:blip r:embed="rId4"/>
          <a:stretch>
            <a:fillRect/>
          </a:stretch>
        </p:blipFill>
        <p:spPr>
          <a:xfrm>
            <a:off x="3020312" y="3705756"/>
            <a:ext cx="3462082" cy="2704497"/>
          </a:xfrm>
          <a:prstGeom prst="rect">
            <a:avLst/>
          </a:prstGeom>
        </p:spPr>
      </p:pic>
      <p:sp>
        <p:nvSpPr>
          <p:cNvPr id="10" name="TextBox 9">
            <a:extLst>
              <a:ext uri="{FF2B5EF4-FFF2-40B4-BE49-F238E27FC236}">
                <a16:creationId xmlns:a16="http://schemas.microsoft.com/office/drawing/2014/main" id="{7A5F4CF9-A8D8-4DA2-AF27-B3C4B4BB1BBF}"/>
              </a:ext>
            </a:extLst>
          </p:cNvPr>
          <p:cNvSpPr txBox="1"/>
          <p:nvPr/>
        </p:nvSpPr>
        <p:spPr>
          <a:xfrm>
            <a:off x="583165" y="3705756"/>
            <a:ext cx="1881669" cy="307777"/>
          </a:xfrm>
          <a:prstGeom prst="rect">
            <a:avLst/>
          </a:prstGeom>
          <a:noFill/>
        </p:spPr>
        <p:txBody>
          <a:bodyPr wrap="none" rtlCol="0">
            <a:spAutoFit/>
          </a:bodyPr>
          <a:lstStyle/>
          <a:p>
            <a:r>
              <a:rPr lang="en-US" sz="1200" dirty="0"/>
              <a:t>Diabetes Pedigree Fn</a:t>
            </a:r>
            <a:r>
              <a:rPr lang="en-US" sz="1400" dirty="0"/>
              <a:t>.</a:t>
            </a:r>
          </a:p>
        </p:txBody>
      </p:sp>
    </p:spTree>
    <p:extLst>
      <p:ext uri="{BB962C8B-B14F-4D97-AF65-F5344CB8AC3E}">
        <p14:creationId xmlns:p14="http://schemas.microsoft.com/office/powerpoint/2010/main" val="323489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1D55FF-B88D-4501-848B-75E5B0DDF4B9}" type="slidenum">
              <a:rPr kumimoji="0" lang="en-US" sz="1000" b="1" i="0" u="none" strike="noStrike" kern="1200" cap="none" spc="0" normalizeH="0" baseline="0" noProof="0">
                <a:ln>
                  <a:noFill/>
                </a:ln>
                <a:solidFill>
                  <a:srgbClr val="000000"/>
                </a:solidFill>
                <a:effectLst/>
                <a:uLnTx/>
                <a:uFillTx/>
                <a:latin typeface="Franklin Gothic Book"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000" b="1" i="0" u="none" strike="noStrike" kern="1200" cap="none" spc="0" normalizeH="0" baseline="0" noProof="0">
              <a:ln>
                <a:noFill/>
              </a:ln>
              <a:solidFill>
                <a:srgbClr val="000000"/>
              </a:solidFill>
              <a:effectLst/>
              <a:uLnTx/>
              <a:uFillTx/>
              <a:latin typeface="Franklin Gothic Book" pitchFamily="34" charset="0"/>
              <a:ea typeface="+mn-ea"/>
              <a:cs typeface="+mn-cs"/>
            </a:endParaRPr>
          </a:p>
        </p:txBody>
      </p:sp>
      <p:sp>
        <p:nvSpPr>
          <p:cNvPr id="254978" name="Rectangle 2"/>
          <p:cNvSpPr>
            <a:spLocks noGrp="1" noChangeArrowheads="1"/>
          </p:cNvSpPr>
          <p:nvPr>
            <p:ph type="title"/>
          </p:nvPr>
        </p:nvSpPr>
        <p:spPr>
          <a:xfrm>
            <a:off x="0" y="58738"/>
            <a:ext cx="9144000" cy="944562"/>
          </a:xfrm>
        </p:spPr>
        <p:txBody>
          <a:bodyPr>
            <a:normAutofit/>
          </a:bodyPr>
          <a:lstStyle/>
          <a:p>
            <a:r>
              <a:rPr lang="en-US" sz="2400" dirty="0">
                <a:solidFill>
                  <a:srgbClr val="000066"/>
                </a:solidFill>
                <a:latin typeface="Arial" pitchFamily="34" charset="0"/>
                <a:cs typeface="Arial" pitchFamily="34" charset="0"/>
              </a:rPr>
              <a:t>Visual Data (3 of 3)</a:t>
            </a:r>
          </a:p>
        </p:txBody>
      </p:sp>
      <p:sp>
        <p:nvSpPr>
          <p:cNvPr id="9" name="Slide Number Placeholder 6"/>
          <p:cNvSpPr txBox="1">
            <a:spLocks/>
          </p:cNvSpPr>
          <p:nvPr/>
        </p:nvSpPr>
        <p:spPr bwMode="auto">
          <a:xfrm>
            <a:off x="3530600" y="6510338"/>
            <a:ext cx="2133600" cy="2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Franklin Gothic Book" pitchFamily="34" charset="0"/>
              <a:ea typeface="+mn-ea"/>
              <a:cs typeface="+mn-cs"/>
            </a:endParaRPr>
          </a:p>
        </p:txBody>
      </p:sp>
      <p:pic>
        <p:nvPicPr>
          <p:cNvPr id="2" name="Picture 1">
            <a:extLst>
              <a:ext uri="{FF2B5EF4-FFF2-40B4-BE49-F238E27FC236}">
                <a16:creationId xmlns:a16="http://schemas.microsoft.com/office/drawing/2014/main" id="{55DFB9FB-F423-4680-B688-E67A2532D438}"/>
              </a:ext>
            </a:extLst>
          </p:cNvPr>
          <p:cNvPicPr>
            <a:picLocks noChangeAspect="1"/>
          </p:cNvPicPr>
          <p:nvPr/>
        </p:nvPicPr>
        <p:blipFill>
          <a:blip r:embed="rId2"/>
          <a:stretch>
            <a:fillRect/>
          </a:stretch>
        </p:blipFill>
        <p:spPr>
          <a:xfrm>
            <a:off x="365970" y="1051426"/>
            <a:ext cx="3520230" cy="2675047"/>
          </a:xfrm>
          <a:prstGeom prst="rect">
            <a:avLst/>
          </a:prstGeom>
        </p:spPr>
      </p:pic>
      <p:pic>
        <p:nvPicPr>
          <p:cNvPr id="5" name="Picture 4">
            <a:extLst>
              <a:ext uri="{FF2B5EF4-FFF2-40B4-BE49-F238E27FC236}">
                <a16:creationId xmlns:a16="http://schemas.microsoft.com/office/drawing/2014/main" id="{09A163AB-969F-44BA-AD99-A8E07FA5DDCD}"/>
              </a:ext>
            </a:extLst>
          </p:cNvPr>
          <p:cNvPicPr>
            <a:picLocks noChangeAspect="1"/>
          </p:cNvPicPr>
          <p:nvPr/>
        </p:nvPicPr>
        <p:blipFill>
          <a:blip r:embed="rId3"/>
          <a:stretch>
            <a:fillRect/>
          </a:stretch>
        </p:blipFill>
        <p:spPr>
          <a:xfrm>
            <a:off x="5257802" y="1107933"/>
            <a:ext cx="3685406" cy="2648886"/>
          </a:xfrm>
          <a:prstGeom prst="rect">
            <a:avLst/>
          </a:prstGeom>
        </p:spPr>
      </p:pic>
      <p:pic>
        <p:nvPicPr>
          <p:cNvPr id="8" name="Picture 7">
            <a:extLst>
              <a:ext uri="{FF2B5EF4-FFF2-40B4-BE49-F238E27FC236}">
                <a16:creationId xmlns:a16="http://schemas.microsoft.com/office/drawing/2014/main" id="{48E17356-B8D7-4CF7-B888-FE721BD18CB7}"/>
              </a:ext>
            </a:extLst>
          </p:cNvPr>
          <p:cNvPicPr>
            <a:picLocks noChangeAspect="1"/>
          </p:cNvPicPr>
          <p:nvPr/>
        </p:nvPicPr>
        <p:blipFill>
          <a:blip r:embed="rId4"/>
          <a:stretch>
            <a:fillRect/>
          </a:stretch>
        </p:blipFill>
        <p:spPr>
          <a:xfrm>
            <a:off x="3034719" y="3861452"/>
            <a:ext cx="3074562" cy="2396138"/>
          </a:xfrm>
          <a:prstGeom prst="rect">
            <a:avLst/>
          </a:prstGeom>
        </p:spPr>
      </p:pic>
      <p:sp>
        <p:nvSpPr>
          <p:cNvPr id="10" name="TextBox 9">
            <a:extLst>
              <a:ext uri="{FF2B5EF4-FFF2-40B4-BE49-F238E27FC236}">
                <a16:creationId xmlns:a16="http://schemas.microsoft.com/office/drawing/2014/main" id="{68A5FA03-AFEB-49C6-B128-B26A8540FC7E}"/>
              </a:ext>
            </a:extLst>
          </p:cNvPr>
          <p:cNvSpPr txBox="1"/>
          <p:nvPr/>
        </p:nvSpPr>
        <p:spPr>
          <a:xfrm>
            <a:off x="397653" y="4030579"/>
            <a:ext cx="2044150" cy="369332"/>
          </a:xfrm>
          <a:prstGeom prst="rect">
            <a:avLst/>
          </a:prstGeom>
          <a:noFill/>
        </p:spPr>
        <p:txBody>
          <a:bodyPr wrap="none" rtlCol="0">
            <a:spAutoFit/>
          </a:bodyPr>
          <a:lstStyle/>
          <a:p>
            <a:r>
              <a:rPr lang="en-US" dirty="0"/>
              <a:t>Plasma </a:t>
            </a:r>
            <a:r>
              <a:rPr lang="en-US"/>
              <a:t>glucose </a:t>
            </a:r>
            <a:endParaRPr lang="en-US" dirty="0"/>
          </a:p>
        </p:txBody>
      </p:sp>
    </p:spTree>
    <p:extLst>
      <p:ext uri="{BB962C8B-B14F-4D97-AF65-F5344CB8AC3E}">
        <p14:creationId xmlns:p14="http://schemas.microsoft.com/office/powerpoint/2010/main" val="3668816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Next Steps</a:t>
            </a:r>
            <a:endParaRPr lang="en-US" sz="240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79</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
        <p:nvSpPr>
          <p:cNvPr id="8" name="Content Placeholder 2"/>
          <p:cNvSpPr>
            <a:spLocks noGrp="1"/>
          </p:cNvSpPr>
          <p:nvPr>
            <p:ph idx="1"/>
          </p:nvPr>
        </p:nvSpPr>
        <p:spPr>
          <a:xfrm>
            <a:off x="341419" y="1304818"/>
            <a:ext cx="8345381" cy="4520629"/>
          </a:xfrm>
        </p:spPr>
        <p:txBody>
          <a:bodyPr/>
          <a:lstStyle/>
          <a:p>
            <a:r>
              <a:rPr lang="en-US" sz="2400" kern="0" dirty="0"/>
              <a:t>SVC (Support Vector Clustering) outperforms numerous algorithms</a:t>
            </a:r>
          </a:p>
          <a:p>
            <a:endParaRPr lang="en-US" sz="2400" kern="0" dirty="0"/>
          </a:p>
          <a:p>
            <a:r>
              <a:rPr lang="en-US" sz="2400" kern="0" dirty="0"/>
              <a:t>Find the best parameters for SVC</a:t>
            </a:r>
          </a:p>
          <a:p>
            <a:endParaRPr lang="en-US" sz="2400" kern="0" dirty="0"/>
          </a:p>
          <a:p>
            <a:r>
              <a:rPr lang="en-US" sz="2400" kern="0" dirty="0"/>
              <a:t>Apply the parameters to the model and train it</a:t>
            </a:r>
          </a:p>
          <a:p>
            <a:endParaRPr lang="en-US" sz="2400" kern="0" dirty="0"/>
          </a:p>
          <a:p>
            <a:r>
              <a:rPr lang="en-US" sz="2400" kern="0" dirty="0"/>
              <a:t>Make prediction</a:t>
            </a:r>
          </a:p>
          <a:p>
            <a:endParaRPr lang="en-US" sz="2400" kern="0" dirty="0"/>
          </a:p>
          <a:p>
            <a:r>
              <a:rPr lang="en-US" sz="2400" kern="0" dirty="0"/>
              <a:t>The final score of 76% using the SVC  </a:t>
            </a:r>
          </a:p>
          <a:p>
            <a:pPr marL="0" indent="0">
              <a:buNone/>
            </a:pPr>
            <a:endParaRPr lang="en-US" sz="2000" kern="0" dirty="0"/>
          </a:p>
        </p:txBody>
      </p:sp>
    </p:spTree>
    <p:extLst>
      <p:ext uri="{BB962C8B-B14F-4D97-AF65-F5344CB8AC3E}">
        <p14:creationId xmlns:p14="http://schemas.microsoft.com/office/powerpoint/2010/main" val="279635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Artificial vs Biological NN</a:t>
            </a:r>
          </a:p>
        </p:txBody>
      </p:sp>
      <p:sp>
        <p:nvSpPr>
          <p:cNvPr id="3" name="Content Placeholder 2"/>
          <p:cNvSpPr>
            <a:spLocks noGrp="1"/>
          </p:cNvSpPr>
          <p:nvPr>
            <p:ph idx="1"/>
          </p:nvPr>
        </p:nvSpPr>
        <p:spPr>
          <a:xfrm>
            <a:off x="274639" y="1116275"/>
            <a:ext cx="4030234" cy="3137226"/>
          </a:xfrm>
        </p:spPr>
        <p:txBody>
          <a:bodyPr/>
          <a:lstStyle/>
          <a:p>
            <a:pPr>
              <a:buClr>
                <a:srgbClr val="C00000"/>
              </a:buClr>
            </a:pPr>
            <a:r>
              <a:rPr lang="en-US" sz="2200" b="1" dirty="0"/>
              <a:t>Artificial NN</a:t>
            </a:r>
          </a:p>
          <a:p>
            <a:pPr lvl="1">
              <a:buClr>
                <a:srgbClr val="C00000"/>
              </a:buClr>
            </a:pPr>
            <a:r>
              <a:rPr lang="en-US" sz="2000" dirty="0"/>
              <a:t>Nodes</a:t>
            </a:r>
          </a:p>
          <a:p>
            <a:pPr lvl="2">
              <a:buClr>
                <a:srgbClr val="C00000"/>
              </a:buClr>
            </a:pPr>
            <a:r>
              <a:rPr lang="en-US" sz="1800" dirty="0"/>
              <a:t>Input</a:t>
            </a:r>
          </a:p>
          <a:p>
            <a:pPr lvl="2">
              <a:buClr>
                <a:srgbClr val="C00000"/>
              </a:buClr>
            </a:pPr>
            <a:r>
              <a:rPr lang="en-US" sz="1800" dirty="0"/>
              <a:t>Output</a:t>
            </a:r>
          </a:p>
          <a:p>
            <a:pPr lvl="2">
              <a:buClr>
                <a:srgbClr val="C00000"/>
              </a:buClr>
            </a:pPr>
            <a:r>
              <a:rPr lang="en-US" sz="1800" dirty="0"/>
              <a:t>Activation/Node function</a:t>
            </a:r>
          </a:p>
          <a:p>
            <a:pPr lvl="1">
              <a:buClr>
                <a:srgbClr val="C00000"/>
              </a:buClr>
            </a:pPr>
            <a:r>
              <a:rPr lang="en-US" sz="2000" dirty="0"/>
              <a:t>Connections</a:t>
            </a:r>
          </a:p>
          <a:p>
            <a:pPr lvl="2">
              <a:buClr>
                <a:srgbClr val="C00000"/>
              </a:buClr>
            </a:pPr>
            <a:r>
              <a:rPr lang="en-US" sz="1800" dirty="0"/>
              <a:t>Connection strength</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8</a:t>
            </a:fld>
            <a:endParaRPr lang="en-US">
              <a:ea typeface="+mn-ea"/>
            </a:endParaRPr>
          </a:p>
        </p:txBody>
      </p:sp>
      <p:sp>
        <p:nvSpPr>
          <p:cNvPr id="6" name="Content Placeholder 2"/>
          <p:cNvSpPr txBox="1">
            <a:spLocks/>
          </p:cNvSpPr>
          <p:nvPr/>
        </p:nvSpPr>
        <p:spPr>
          <a:xfrm>
            <a:off x="4656566" y="1116275"/>
            <a:ext cx="4030234" cy="3137226"/>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C00000"/>
              </a:buClr>
            </a:pPr>
            <a:r>
              <a:rPr lang="en-US" sz="2200" b="1" kern="0" dirty="0"/>
              <a:t>Biological NN</a:t>
            </a:r>
          </a:p>
          <a:p>
            <a:pPr lvl="1">
              <a:buClr>
                <a:srgbClr val="C00000"/>
              </a:buClr>
            </a:pPr>
            <a:r>
              <a:rPr lang="en-US" sz="2000" kern="0" dirty="0"/>
              <a:t>Cell body</a:t>
            </a:r>
          </a:p>
          <a:p>
            <a:pPr lvl="2">
              <a:buClr>
                <a:srgbClr val="C00000"/>
              </a:buClr>
            </a:pPr>
            <a:r>
              <a:rPr lang="en-US" sz="1800" kern="0" dirty="0"/>
              <a:t>Signal from other neurons</a:t>
            </a:r>
          </a:p>
          <a:p>
            <a:pPr lvl="2">
              <a:buClr>
                <a:srgbClr val="C00000"/>
              </a:buClr>
            </a:pPr>
            <a:r>
              <a:rPr lang="en-US" sz="1800" kern="0" dirty="0"/>
              <a:t>Firing frequency</a:t>
            </a:r>
          </a:p>
          <a:p>
            <a:pPr lvl="2">
              <a:buClr>
                <a:srgbClr val="C00000"/>
              </a:buClr>
            </a:pPr>
            <a:r>
              <a:rPr lang="en-US" sz="1800" kern="0" dirty="0"/>
              <a:t>Firing mechanism</a:t>
            </a:r>
          </a:p>
          <a:p>
            <a:pPr lvl="1">
              <a:buClr>
                <a:srgbClr val="C00000"/>
              </a:buClr>
            </a:pPr>
            <a:r>
              <a:rPr lang="en-US" sz="2000" kern="0" dirty="0"/>
              <a:t>Synapses</a:t>
            </a:r>
          </a:p>
          <a:p>
            <a:pPr lvl="2">
              <a:buClr>
                <a:srgbClr val="C00000"/>
              </a:buClr>
            </a:pPr>
            <a:r>
              <a:rPr lang="en-US" sz="1800" kern="0" dirty="0"/>
              <a:t>Synaptic strength</a:t>
            </a:r>
            <a:r>
              <a:rPr lang="en-US" sz="2000" kern="0" dirty="0"/>
              <a:t>. </a:t>
            </a:r>
          </a:p>
        </p:txBody>
      </p:sp>
      <p:sp>
        <p:nvSpPr>
          <p:cNvPr id="7" name="Content Placeholder 2"/>
          <p:cNvSpPr txBox="1">
            <a:spLocks/>
          </p:cNvSpPr>
          <p:nvPr/>
        </p:nvSpPr>
        <p:spPr>
          <a:xfrm>
            <a:off x="457200" y="3946805"/>
            <a:ext cx="7992634" cy="2258786"/>
          </a:xfrm>
          <a:prstGeom prst="rect">
            <a:avLst/>
          </a:prstGeom>
        </p:spPr>
        <p:txBody>
          <a:bodyPr vert="horz" lIns="91440" tIns="45720" rIns="91440" bIns="45720" rtlCol="0">
            <a:noAutofit/>
          </a:bodyPr>
          <a:lstStyle>
            <a:lvl1pPr marL="257175" indent="-257175" algn="l" defTabSz="685800" rtl="0" eaLnBrk="1" latinLnBrk="0" hangingPunct="1">
              <a:spcBef>
                <a:spcPts val="450"/>
              </a:spcBef>
              <a:buClr>
                <a:srgbClr val="BF311A"/>
              </a:buClr>
              <a:buSzPct val="95000"/>
              <a:buFont typeface="Webdings" pitchFamily="18" charset="2"/>
              <a:buChar char=""/>
              <a:defRPr sz="1500" kern="1200">
                <a:solidFill>
                  <a:schemeClr val="tx1"/>
                </a:solidFill>
                <a:latin typeface="Arial" pitchFamily="34" charset="0"/>
                <a:ea typeface="+mn-ea"/>
                <a:cs typeface="Arial" pitchFamily="34" charset="0"/>
              </a:defRPr>
            </a:lvl1pPr>
            <a:lvl2pPr marL="471488" indent="-214313" algn="l" defTabSz="685800" rtl="0" eaLnBrk="1" latinLnBrk="0" hangingPunct="1">
              <a:spcBef>
                <a:spcPts val="225"/>
              </a:spcBef>
              <a:buClr>
                <a:srgbClr val="BF311A"/>
              </a:buClr>
              <a:buSzPct val="90000"/>
              <a:buFont typeface="Wingdings" pitchFamily="2" charset="2"/>
              <a:buChar char="§"/>
              <a:defRPr sz="1350" kern="1200">
                <a:solidFill>
                  <a:schemeClr val="tx1"/>
                </a:solidFill>
                <a:latin typeface="Arial Narrow" pitchFamily="34" charset="0"/>
                <a:ea typeface="+mn-ea"/>
                <a:cs typeface="+mn-cs"/>
              </a:defRPr>
            </a:lvl2pPr>
            <a:lvl3pPr marL="642938" indent="-171450" algn="l" defTabSz="685800" rtl="0" eaLnBrk="1" latinLnBrk="0" hangingPunct="1">
              <a:spcBef>
                <a:spcPts val="225"/>
              </a:spcBef>
              <a:buClr>
                <a:srgbClr val="BF311A"/>
              </a:buClr>
              <a:buSzPct val="90000"/>
              <a:buFont typeface="Wingdings" pitchFamily="2" charset="2"/>
              <a:buChar char=""/>
              <a:defRPr sz="1200" kern="1200">
                <a:solidFill>
                  <a:schemeClr val="tx1"/>
                </a:solidFill>
                <a:latin typeface="Arial Narrow" pitchFamily="34" charset="0"/>
                <a:ea typeface="+mn-ea"/>
                <a:cs typeface="+mn-cs"/>
              </a:defRPr>
            </a:lvl3pPr>
            <a:lvl4pPr marL="857250" indent="-171450" algn="l" defTabSz="685800" rtl="0" eaLnBrk="1" latinLnBrk="0" hangingPunct="1">
              <a:spcBef>
                <a:spcPts val="225"/>
              </a:spcBef>
              <a:buClr>
                <a:srgbClr val="BF311A"/>
              </a:buClr>
              <a:buFont typeface="Wingdings" pitchFamily="2" charset="2"/>
              <a:buChar char=""/>
              <a:defRPr sz="1050" kern="1200">
                <a:solidFill>
                  <a:schemeClr val="tx1"/>
                </a:solidFill>
                <a:latin typeface="Arial Narrow" pitchFamily="34" charset="0"/>
                <a:ea typeface="+mn-ea"/>
                <a:cs typeface="+mn-cs"/>
              </a:defRPr>
            </a:lvl4pPr>
            <a:lvl5pPr marL="1028700" indent="-171450" algn="l" defTabSz="685800" rtl="0" eaLnBrk="1" latinLnBrk="0" hangingPunct="1">
              <a:spcBef>
                <a:spcPts val="225"/>
              </a:spcBef>
              <a:buClr>
                <a:srgbClr val="BF311A"/>
              </a:buClr>
              <a:buSzPct val="90000"/>
              <a:buFont typeface="Arial Narrow" pitchFamily="34" charset="0"/>
              <a:buChar char="–"/>
              <a:defRPr sz="90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C00000"/>
              </a:buClr>
            </a:pPr>
            <a:r>
              <a:rPr lang="en-US" sz="1800" kern="0" dirty="0"/>
              <a:t>Highly parallel, </a:t>
            </a:r>
            <a:r>
              <a:rPr lang="en-US" sz="1800" dirty="0"/>
              <a:t>simple local computation at the neuron level, achieve global results as emerging property of the </a:t>
            </a:r>
            <a:r>
              <a:rPr lang="en-US" sz="1800" kern="0" dirty="0"/>
              <a:t>interaction</a:t>
            </a:r>
            <a:r>
              <a:rPr lang="en-US" sz="1800" dirty="0"/>
              <a:t> at the network level</a:t>
            </a:r>
          </a:p>
          <a:p>
            <a:pPr>
              <a:buClr>
                <a:srgbClr val="C00000"/>
              </a:buClr>
            </a:pPr>
            <a:r>
              <a:rPr lang="en-US" sz="1800" kern="0" dirty="0"/>
              <a:t> Pattern directed (meaning</a:t>
            </a:r>
            <a:r>
              <a:rPr lang="en-US" sz="1800" dirty="0"/>
              <a:t> of individual nodes only in the context of a pattern)</a:t>
            </a:r>
          </a:p>
          <a:p>
            <a:pPr>
              <a:buClr>
                <a:srgbClr val="C00000"/>
              </a:buClr>
            </a:pPr>
            <a:r>
              <a:rPr lang="en-US" sz="1800" kern="0" dirty="0"/>
              <a:t>Fault-tolerant/</a:t>
            </a:r>
            <a:r>
              <a:rPr lang="en-US" sz="1800" dirty="0"/>
              <a:t>graceful degrading</a:t>
            </a:r>
          </a:p>
          <a:p>
            <a:pPr>
              <a:buClr>
                <a:srgbClr val="C00000"/>
              </a:buClr>
            </a:pPr>
            <a:r>
              <a:rPr lang="en-US" sz="1800" kern="0" dirty="0"/>
              <a:t>Learning/adaptation plays an important role</a:t>
            </a:r>
          </a:p>
        </p:txBody>
      </p:sp>
    </p:spTree>
    <p:extLst>
      <p:ext uri="{BB962C8B-B14F-4D97-AF65-F5344CB8AC3E}">
        <p14:creationId xmlns:p14="http://schemas.microsoft.com/office/powerpoint/2010/main" val="1040534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80</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pic>
        <p:nvPicPr>
          <p:cNvPr id="9" name="Picture 2" descr="Thanking for Contacting Northstar On-Site Mobile Imaging">
            <a:extLst>
              <a:ext uri="{FF2B5EF4-FFF2-40B4-BE49-F238E27FC236}">
                <a16:creationId xmlns:a16="http://schemas.microsoft.com/office/drawing/2014/main" id="{B72C7329-EF05-4691-8809-CE12EC9FF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424" y="1742945"/>
            <a:ext cx="4383308" cy="364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168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References</a:t>
            </a:r>
            <a:endParaRPr lang="en-US" sz="2400" dirty="0"/>
          </a:p>
        </p:txBody>
      </p:sp>
      <p:sp>
        <p:nvSpPr>
          <p:cNvPr id="3" name="Content Placeholder 2"/>
          <p:cNvSpPr>
            <a:spLocks noGrp="1"/>
          </p:cNvSpPr>
          <p:nvPr>
            <p:ph idx="1"/>
          </p:nvPr>
        </p:nvSpPr>
        <p:spPr>
          <a:xfrm>
            <a:off x="457200" y="1297971"/>
            <a:ext cx="8001197" cy="4897345"/>
          </a:xfrm>
        </p:spPr>
        <p:txBody>
          <a:bodyPr/>
          <a:lstStyle/>
          <a:p>
            <a:pPr>
              <a:buClr>
                <a:srgbClr val="C00000"/>
              </a:buClr>
            </a:pPr>
            <a:r>
              <a:rPr lang="en-US" sz="2000" dirty="0"/>
              <a:t>[1] Elements of Artificial Neural Networks, by </a:t>
            </a:r>
            <a:r>
              <a:rPr lang="en-US" sz="2000" dirty="0" err="1"/>
              <a:t>Mehrotra</a:t>
            </a:r>
            <a:r>
              <a:rPr lang="en-US" sz="2000" dirty="0"/>
              <a:t>, Mohan, and </a:t>
            </a:r>
            <a:r>
              <a:rPr lang="en-US" sz="2000" dirty="0" err="1"/>
              <a:t>Ranka</a:t>
            </a:r>
            <a:r>
              <a:rPr lang="en-US" sz="2000" dirty="0"/>
              <a:t>, MIT Press 1997.</a:t>
            </a:r>
          </a:p>
          <a:p>
            <a:pPr marL="0" indent="0">
              <a:buClr>
                <a:srgbClr val="C00000"/>
              </a:buClr>
              <a:buNone/>
            </a:pPr>
            <a:endParaRPr lang="en-US" sz="2000" dirty="0"/>
          </a:p>
          <a:p>
            <a:pPr>
              <a:buClr>
                <a:srgbClr val="C00000"/>
              </a:buClr>
            </a:pPr>
            <a:r>
              <a:rPr lang="en-US" sz="2000" dirty="0"/>
              <a:t>[2] Principles of Artificial Neural Networks, by Daniel </a:t>
            </a:r>
            <a:r>
              <a:rPr lang="en-US" sz="2000" dirty="0" err="1"/>
              <a:t>Groupe</a:t>
            </a:r>
            <a:r>
              <a:rPr lang="en-US" sz="2000" dirty="0"/>
              <a:t>, World Scientific 2013.</a:t>
            </a:r>
          </a:p>
          <a:p>
            <a:pPr>
              <a:buClr>
                <a:srgbClr val="C00000"/>
              </a:buClr>
            </a:pPr>
            <a:endParaRPr lang="en-US" sz="2000" dirty="0"/>
          </a:p>
          <a:p>
            <a:pPr>
              <a:buClr>
                <a:srgbClr val="C00000"/>
              </a:buClr>
            </a:pPr>
            <a:r>
              <a:rPr lang="en-US" sz="2000" dirty="0"/>
              <a:t>[3] Fundamental of Neural Networks Architectures, Algorithms, and Application, by </a:t>
            </a:r>
            <a:r>
              <a:rPr lang="en-US" sz="2000" dirty="0" err="1"/>
              <a:t>Laurene</a:t>
            </a:r>
            <a:r>
              <a:rPr lang="en-US" sz="2000" dirty="0"/>
              <a:t> </a:t>
            </a:r>
            <a:r>
              <a:rPr lang="en-US" sz="2000" dirty="0" err="1"/>
              <a:t>Fausett</a:t>
            </a:r>
            <a:r>
              <a:rPr lang="en-US" sz="2000" dirty="0"/>
              <a:t>, Pearson 1993.</a:t>
            </a:r>
          </a:p>
          <a:p>
            <a:pPr>
              <a:buClr>
                <a:srgbClr val="C00000"/>
              </a:buClr>
            </a:pPr>
            <a:endParaRPr lang="en-US" sz="2000" dirty="0"/>
          </a:p>
          <a:p>
            <a:pPr>
              <a:buClr>
                <a:srgbClr val="C00000"/>
              </a:buClr>
            </a:pPr>
            <a:r>
              <a:rPr lang="en-US" sz="2000" dirty="0"/>
              <a:t>[4] MATLAB Deep Learning with Machine Learning, Neural Networks and Artificial Intelligent, by Phil Kim, </a:t>
            </a:r>
            <a:r>
              <a:rPr lang="en-US" sz="2000" dirty="0" err="1"/>
              <a:t>Apress</a:t>
            </a:r>
            <a:r>
              <a:rPr lang="en-US" sz="2000" dirty="0"/>
              <a:t> 2017.</a:t>
            </a:r>
          </a:p>
          <a:p>
            <a:pPr marL="0" indent="0">
              <a:buNone/>
            </a:pPr>
            <a:endParaRPr lang="en-US" sz="220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81</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6263176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0066"/>
                </a:solidFill>
              </a:rPr>
              <a:t>Machine Learning Tools</a:t>
            </a:r>
            <a:endParaRPr lang="en-US" sz="2400" dirty="0"/>
          </a:p>
        </p:txBody>
      </p:sp>
      <p:sp>
        <p:nvSpPr>
          <p:cNvPr id="3" name="Content Placeholder 2"/>
          <p:cNvSpPr>
            <a:spLocks noGrp="1"/>
          </p:cNvSpPr>
          <p:nvPr>
            <p:ph idx="1"/>
          </p:nvPr>
        </p:nvSpPr>
        <p:spPr>
          <a:xfrm>
            <a:off x="251717" y="1012504"/>
            <a:ext cx="8001197" cy="5328876"/>
          </a:xfrm>
        </p:spPr>
        <p:txBody>
          <a:bodyPr/>
          <a:lstStyle/>
          <a:p>
            <a:pPr>
              <a:buClr>
                <a:srgbClr val="C00000"/>
              </a:buClr>
            </a:pPr>
            <a:r>
              <a:rPr lang="en-US" sz="2000" dirty="0"/>
              <a:t>Open Source Frameworks</a:t>
            </a:r>
          </a:p>
          <a:p>
            <a:pPr lvl="1">
              <a:buClr>
                <a:srgbClr val="C00000"/>
              </a:buClr>
            </a:pPr>
            <a:r>
              <a:rPr lang="en-US" sz="1850" dirty="0" err="1"/>
              <a:t>Keras</a:t>
            </a:r>
            <a:endParaRPr lang="en-US" sz="1850" dirty="0"/>
          </a:p>
          <a:p>
            <a:pPr lvl="1">
              <a:buClr>
                <a:srgbClr val="C00000"/>
              </a:buClr>
            </a:pPr>
            <a:r>
              <a:rPr lang="en-US" sz="1850" dirty="0"/>
              <a:t>R</a:t>
            </a:r>
          </a:p>
          <a:p>
            <a:pPr lvl="1">
              <a:buClr>
                <a:srgbClr val="C00000"/>
              </a:buClr>
            </a:pPr>
            <a:r>
              <a:rPr lang="en-US" sz="1850" dirty="0" err="1"/>
              <a:t>TensorFlow</a:t>
            </a:r>
            <a:endParaRPr lang="en-US" sz="1850" dirty="0"/>
          </a:p>
          <a:p>
            <a:pPr lvl="1">
              <a:buClr>
                <a:srgbClr val="C00000"/>
              </a:buClr>
            </a:pPr>
            <a:r>
              <a:rPr lang="en-US" sz="1850" dirty="0" err="1"/>
              <a:t>Theano</a:t>
            </a:r>
            <a:endParaRPr lang="en-US" sz="1850" dirty="0"/>
          </a:p>
          <a:p>
            <a:pPr lvl="1">
              <a:buClr>
                <a:srgbClr val="C00000"/>
              </a:buClr>
            </a:pPr>
            <a:r>
              <a:rPr lang="en-US" sz="1850" dirty="0" err="1"/>
              <a:t>Caffe</a:t>
            </a:r>
            <a:endParaRPr lang="en-US" sz="1850" dirty="0"/>
          </a:p>
          <a:p>
            <a:pPr lvl="1">
              <a:buClr>
                <a:srgbClr val="C00000"/>
              </a:buClr>
            </a:pPr>
            <a:r>
              <a:rPr lang="en-US" sz="1850" dirty="0"/>
              <a:t>Torch</a:t>
            </a:r>
            <a:endParaRPr lang="en-US" sz="2000" dirty="0"/>
          </a:p>
          <a:p>
            <a:pPr>
              <a:buClr>
                <a:srgbClr val="C00000"/>
              </a:buClr>
            </a:pPr>
            <a:r>
              <a:rPr lang="en-US" sz="2000" dirty="0"/>
              <a:t>Microsoft: </a:t>
            </a:r>
          </a:p>
          <a:p>
            <a:pPr lvl="1">
              <a:buClr>
                <a:srgbClr val="C00000"/>
              </a:buClr>
            </a:pPr>
            <a:r>
              <a:rPr lang="en-US" sz="1850" dirty="0"/>
              <a:t>CNTK: </a:t>
            </a:r>
            <a:r>
              <a:rPr lang="en-US" sz="1850" dirty="0">
                <a:hlinkClick r:id="rId2"/>
              </a:rPr>
              <a:t>https://blogs.microsoft.com/ai/microsoft-releases-cntk-its-open-source-deep-learning-toolkit-on-github/#sm.000008k0wuiqi5fedv9smfnn85lc9</a:t>
            </a:r>
            <a:endParaRPr lang="en-US" sz="2000" dirty="0"/>
          </a:p>
          <a:p>
            <a:pPr>
              <a:buClr>
                <a:srgbClr val="C00000"/>
              </a:buClr>
            </a:pPr>
            <a:r>
              <a:rPr lang="en-US" sz="2000" dirty="0" err="1"/>
              <a:t>Scikit</a:t>
            </a:r>
            <a:r>
              <a:rPr lang="en-US" sz="2000" dirty="0"/>
              <a:t>-learn: Machine learning in Python: </a:t>
            </a:r>
          </a:p>
          <a:p>
            <a:pPr lvl="1">
              <a:buClr>
                <a:srgbClr val="C00000"/>
              </a:buClr>
            </a:pPr>
            <a:r>
              <a:rPr lang="en-US" sz="1850" dirty="0"/>
              <a:t>https://scikit-learn.org/stable/</a:t>
            </a:r>
          </a:p>
          <a:p>
            <a:pPr>
              <a:buClr>
                <a:srgbClr val="C00000"/>
              </a:buClr>
            </a:pPr>
            <a:r>
              <a:rPr lang="en-US" sz="2000" dirty="0"/>
              <a:t>Amazon: </a:t>
            </a:r>
            <a:r>
              <a:rPr lang="en-US" sz="2000" dirty="0">
                <a:hlinkClick r:id="rId3"/>
              </a:rPr>
              <a:t>https://aws.amazon.com/training/learning-paths/machine-learning/?tag=zdnet-vig-20</a:t>
            </a:r>
            <a:endParaRPr lang="en-US" sz="2000" dirty="0"/>
          </a:p>
          <a:p>
            <a:pPr>
              <a:buClr>
                <a:srgbClr val="C00000"/>
              </a:buClr>
            </a:pPr>
            <a:r>
              <a:rPr lang="en-US" sz="2000" dirty="0"/>
              <a:t>MATLAB toolboxes</a:t>
            </a:r>
          </a:p>
          <a:p>
            <a:pPr marL="257175" lvl="1" indent="0">
              <a:buClr>
                <a:srgbClr val="C00000"/>
              </a:buClr>
              <a:buNone/>
            </a:pPr>
            <a:endParaRPr lang="en-US" sz="2050" dirty="0"/>
          </a:p>
          <a:p>
            <a:pPr marL="0" indent="0">
              <a:buNone/>
            </a:pPr>
            <a:endParaRPr lang="en-US" sz="2200" dirty="0"/>
          </a:p>
          <a:p>
            <a:pPr marL="0" indent="0">
              <a:buNone/>
            </a:pPr>
            <a:endParaRPr lang="en-US" sz="2000" kern="0"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C68025-AEAF-40AE-AC49-509511B2A46C}" type="datetime1">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l" defTabSz="685800" rtl="0" eaLnBrk="1" fontAlgn="auto" latinLnBrk="0" hangingPunct="1">
                <a:lnSpc>
                  <a:spcPct val="100000"/>
                </a:lnSpc>
                <a:spcBef>
                  <a:spcPts val="0"/>
                </a:spcBef>
                <a:spcAft>
                  <a:spcPts val="0"/>
                </a:spcAft>
                <a:buClrTx/>
                <a:buSzTx/>
                <a:buFontTx/>
                <a:buNone/>
                <a:tabLst/>
                <a:defRPr/>
              </a:pPr>
              <a:t>12/13/2018</a:t>
            </a:fld>
            <a:endParaRPr kumimoji="0" lang="en-US" sz="900" b="0" i="0" u="none" strike="noStrike" kern="1200" cap="none" spc="0" normalizeH="0" baseline="0" noProof="0" dirty="0">
              <a:ln>
                <a:noFill/>
              </a:ln>
              <a:solidFill>
                <a:srgbClr val="FFFFFF"/>
              </a:solidFill>
              <a:effectLst/>
              <a:uLnTx/>
              <a:uFillTx/>
              <a:latin typeface="Calibri" pitchFamily="34" charset="0"/>
              <a:ea typeface="ＭＳ Ｐゴシック"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53C5D-26BE-4EEB-A1C2-7C18FF68AAE5}" type="slidenum">
              <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82</a:t>
            </a:fld>
            <a:endParaRPr kumimoji="0" lang="en-US" sz="900" b="0" i="0" u="none" strike="noStrike" kern="1200" cap="none" spc="0" normalizeH="0" baseline="0" noProof="0">
              <a:ln>
                <a:noFill/>
              </a:ln>
              <a:solidFill>
                <a:srgbClr val="FFFFFF"/>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55860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Artificial vs Biological NN</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23C68025-AEAF-40AE-AC49-509511B2A46C}" type="datetime1">
              <a:rPr lang="en-US">
                <a:ea typeface="+mn-ea"/>
              </a:rPr>
              <a:pPr defTabSz="685800" eaLnBrk="1" fontAlgn="auto" hangingPunct="1">
                <a:spcBef>
                  <a:spcPts val="0"/>
                </a:spcBef>
                <a:spcAft>
                  <a:spcPts val="0"/>
                </a:spcAft>
              </a:pPr>
              <a:t>12/13/2018</a:t>
            </a:fld>
            <a:endParaRPr lang="en-US" dirty="0">
              <a:ea typeface="+mn-ea"/>
            </a:endParaRPr>
          </a:p>
        </p:txBody>
      </p:sp>
      <p:sp>
        <p:nvSpPr>
          <p:cNvPr id="5" name="Slide Number Placeholder 4"/>
          <p:cNvSpPr>
            <a:spLocks noGrp="1"/>
          </p:cNvSpPr>
          <p:nvPr>
            <p:ph type="sldNum" sz="quarter" idx="11"/>
          </p:nvPr>
        </p:nvSpPr>
        <p:spPr/>
        <p:txBody>
          <a:bodyPr/>
          <a:lstStyle/>
          <a:p>
            <a:pPr defTabSz="685800" eaLnBrk="1" fontAlgn="auto" hangingPunct="1">
              <a:spcBef>
                <a:spcPts val="0"/>
              </a:spcBef>
              <a:spcAft>
                <a:spcPts val="0"/>
              </a:spcAft>
            </a:pPr>
            <a:fld id="{07C53C5D-26BE-4EEB-A1C2-7C18FF68AAE5}" type="slidenum">
              <a:rPr lang="en-US">
                <a:ea typeface="+mn-ea"/>
              </a:rPr>
              <a:pPr defTabSz="685800" eaLnBrk="1" fontAlgn="auto" hangingPunct="1">
                <a:spcBef>
                  <a:spcPts val="0"/>
                </a:spcBef>
                <a:spcAft>
                  <a:spcPts val="0"/>
                </a:spcAft>
              </a:pPr>
              <a:t>9</a:t>
            </a:fld>
            <a:endParaRPr lang="en-US">
              <a:ea typeface="+mn-ea"/>
            </a:endParaRP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464BCA3A-4D92-451E-9060-D21CE143A01F}"/>
                  </a:ext>
                </a:extLst>
              </p:cNvPr>
              <p:cNvGraphicFramePr>
                <a:graphicFrameLocks noGrp="1"/>
              </p:cNvGraphicFramePr>
              <p:nvPr>
                <p:extLst>
                  <p:ext uri="{D42A27DB-BD31-4B8C-83A1-F6EECF244321}">
                    <p14:modId xmlns:p14="http://schemas.microsoft.com/office/powerpoint/2010/main" val="2776698277"/>
                  </p:ext>
                </p:extLst>
              </p:nvPr>
            </p:nvGraphicFramePr>
            <p:xfrm>
              <a:off x="374315" y="1428191"/>
              <a:ext cx="8446169" cy="4615707"/>
            </p:xfrm>
            <a:graphic>
              <a:graphicData uri="http://schemas.openxmlformats.org/drawingml/2006/table">
                <a:tbl>
                  <a:tblPr firstRow="1" bandRow="1">
                    <a:tableStyleId>{5C22544A-7EE6-4342-B048-85BDC9FD1C3A}</a:tableStyleId>
                  </a:tblPr>
                  <a:tblGrid>
                    <a:gridCol w="2054245">
                      <a:extLst>
                        <a:ext uri="{9D8B030D-6E8A-4147-A177-3AD203B41FA5}">
                          <a16:colId xmlns:a16="http://schemas.microsoft.com/office/drawing/2014/main" val="20000"/>
                        </a:ext>
                      </a:extLst>
                    </a:gridCol>
                    <a:gridCol w="3074149">
                      <a:extLst>
                        <a:ext uri="{9D8B030D-6E8A-4147-A177-3AD203B41FA5}">
                          <a16:colId xmlns:a16="http://schemas.microsoft.com/office/drawing/2014/main" val="20001"/>
                        </a:ext>
                      </a:extLst>
                    </a:gridCol>
                    <a:gridCol w="3317775">
                      <a:extLst>
                        <a:ext uri="{9D8B030D-6E8A-4147-A177-3AD203B41FA5}">
                          <a16:colId xmlns:a16="http://schemas.microsoft.com/office/drawing/2014/main" val="20002"/>
                        </a:ext>
                      </a:extLst>
                    </a:gridCol>
                  </a:tblGrid>
                  <a:tr h="536645">
                    <a:tc>
                      <a:txBody>
                        <a:bodyPr/>
                        <a:lstStyle/>
                        <a:p>
                          <a:r>
                            <a:rPr lang="en-US" sz="1600" dirty="0">
                              <a:solidFill>
                                <a:schemeClr val="tx1"/>
                              </a:solidFill>
                            </a:rPr>
                            <a:t>Characteristics</a:t>
                          </a:r>
                        </a:p>
                      </a:txBody>
                      <a:tcPr/>
                    </a:tc>
                    <a:tc>
                      <a:txBody>
                        <a:bodyPr/>
                        <a:lstStyle/>
                        <a:p>
                          <a:r>
                            <a:rPr lang="en-US" sz="1600" dirty="0">
                              <a:solidFill>
                                <a:schemeClr val="tx1"/>
                              </a:solidFill>
                            </a:rPr>
                            <a:t>ANN</a:t>
                          </a:r>
                        </a:p>
                      </a:txBody>
                      <a:tcPr/>
                    </a:tc>
                    <a:tc>
                      <a:txBody>
                        <a:bodyPr/>
                        <a:lstStyle/>
                        <a:p>
                          <a:r>
                            <a:rPr lang="en-US" sz="1600" dirty="0">
                              <a:solidFill>
                                <a:schemeClr val="tx1"/>
                              </a:solidFill>
                            </a:rPr>
                            <a:t>Biological NN</a:t>
                          </a:r>
                        </a:p>
                      </a:txBody>
                      <a:tcPr/>
                    </a:tc>
                    <a:extLst>
                      <a:ext uri="{0D108BD9-81ED-4DB2-BD59-A6C34878D82A}">
                        <a16:rowId xmlns:a16="http://schemas.microsoft.com/office/drawing/2014/main" val="10000"/>
                      </a:ext>
                    </a:extLst>
                  </a:tr>
                  <a:tr h="281100">
                    <a:tc>
                      <a:txBody>
                        <a:bodyPr/>
                        <a:lstStyle/>
                        <a:p>
                          <a:r>
                            <a:rPr lang="en-US" sz="1400" b="1" dirty="0"/>
                            <a:t>Speed</a:t>
                          </a:r>
                        </a:p>
                      </a:txBody>
                      <a:tcPr/>
                    </a:tc>
                    <a:tc>
                      <a:txBody>
                        <a:bodyPr/>
                        <a:lstStyle/>
                        <a:p>
                          <a:r>
                            <a:rPr lang="en-US" sz="1400" dirty="0"/>
                            <a:t>Fast</a:t>
                          </a:r>
                        </a:p>
                      </a:txBody>
                      <a:tcPr/>
                    </a:tc>
                    <a:tc>
                      <a:txBody>
                        <a:bodyPr/>
                        <a:lstStyle/>
                        <a:p>
                          <a:r>
                            <a:rPr lang="en-US" sz="1400" dirty="0"/>
                            <a:t>Slow</a:t>
                          </a:r>
                        </a:p>
                      </a:txBody>
                      <a:tcPr/>
                    </a:tc>
                    <a:extLst>
                      <a:ext uri="{0D108BD9-81ED-4DB2-BD59-A6C34878D82A}">
                        <a16:rowId xmlns:a16="http://schemas.microsoft.com/office/drawing/2014/main" val="10001"/>
                      </a:ext>
                    </a:extLst>
                  </a:tr>
                  <a:tr h="485536">
                    <a:tc>
                      <a:txBody>
                        <a:bodyPr/>
                        <a:lstStyle/>
                        <a:p>
                          <a:r>
                            <a:rPr lang="en-US" sz="1400" b="1" dirty="0"/>
                            <a:t>Processing</a:t>
                          </a:r>
                        </a:p>
                      </a:txBody>
                      <a:tcPr/>
                    </a:tc>
                    <a:tc>
                      <a:txBody>
                        <a:bodyPr/>
                        <a:lstStyle/>
                        <a:p>
                          <a:r>
                            <a:rPr lang="en-US" sz="1400" dirty="0"/>
                            <a:t>Exhibit</a:t>
                          </a:r>
                          <a:r>
                            <a:rPr lang="en-US" sz="1400" baseline="0" dirty="0"/>
                            <a:t> some degrees of sequential instructions</a:t>
                          </a:r>
                          <a:endParaRPr lang="en-US" sz="1400" dirty="0"/>
                        </a:p>
                      </a:txBody>
                      <a:tcPr/>
                    </a:tc>
                    <a:tc>
                      <a:txBody>
                        <a:bodyPr/>
                        <a:lstStyle/>
                        <a:p>
                          <a:r>
                            <a:rPr lang="en-US" sz="1400" dirty="0"/>
                            <a:t>Massive Parallel</a:t>
                          </a:r>
                          <a:r>
                            <a:rPr lang="en-US" sz="1400" baseline="0" dirty="0"/>
                            <a:t> </a:t>
                          </a:r>
                          <a:endParaRPr lang="en-US" sz="1400" dirty="0"/>
                        </a:p>
                      </a:txBody>
                      <a:tcPr/>
                    </a:tc>
                    <a:extLst>
                      <a:ext uri="{0D108BD9-81ED-4DB2-BD59-A6C34878D82A}">
                        <a16:rowId xmlns:a16="http://schemas.microsoft.com/office/drawing/2014/main" val="10002"/>
                      </a:ext>
                    </a:extLst>
                  </a:tr>
                  <a:tr h="1101187">
                    <a:tc>
                      <a:txBody>
                        <a:bodyPr/>
                        <a:lstStyle/>
                        <a:p>
                          <a:r>
                            <a:rPr lang="en-US" sz="1400" b="1" dirty="0"/>
                            <a:t>Size</a:t>
                          </a:r>
                          <a:r>
                            <a:rPr lang="en-US" sz="1400" b="1" baseline="0" dirty="0"/>
                            <a:t> and Complexity</a:t>
                          </a:r>
                          <a:endParaRPr lang="en-US" sz="1400" b="1" dirty="0"/>
                        </a:p>
                      </a:txBody>
                      <a:tcPr/>
                    </a:tc>
                    <a:tc>
                      <a:txBody>
                        <a:bodyPr/>
                        <a:lstStyle/>
                        <a:p>
                          <a:r>
                            <a:rPr lang="en-US" sz="1400" dirty="0"/>
                            <a:t>Do</a:t>
                          </a:r>
                          <a:r>
                            <a:rPr lang="en-US" sz="1400" baseline="0" dirty="0"/>
                            <a:t> not involve much computational neurons.  Difficult to perform complex tasks</a:t>
                          </a:r>
                          <a:endParaRPr lang="en-US" sz="1400" dirty="0"/>
                        </a:p>
                      </a:txBody>
                      <a:tcPr/>
                    </a:tc>
                    <a:tc>
                      <a:txBody>
                        <a:bodyPr/>
                        <a:lstStyle/>
                        <a:p>
                          <a:r>
                            <a:rPr lang="en-US" sz="1400" dirty="0"/>
                            <a:t>Large number of computing neurons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10</m:t>
                                  </m:r>
                                </m:e>
                                <m:sup>
                                  <m:r>
                                    <a:rPr lang="en-US" sz="1400" b="0" i="1" smtClean="0">
                                      <a:latin typeface="Cambria Math" panose="02040503050406030204" pitchFamily="18" charset="0"/>
                                    </a:rPr>
                                    <m:t>11</m:t>
                                  </m:r>
                                </m:sup>
                              </m:sSup>
                            </m:oMath>
                          </a14:m>
                          <a:r>
                            <a:rPr lang="en-US" sz="1400" dirty="0"/>
                            <a:t>neurons</a:t>
                          </a:r>
                          <a:r>
                            <a:rPr lang="en-US" sz="1400" baseline="0" dirty="0"/>
                            <a:t> </a:t>
                          </a:r>
                          <a14:m>
                            <m:oMath xmlns:m="http://schemas.openxmlformats.org/officeDocument/2006/math">
                              <m:sSup>
                                <m:sSupPr>
                                  <m:ctrlPr>
                                    <a:rPr lang="en-US" sz="1400" i="1" baseline="0" smtClean="0">
                                      <a:latin typeface="Cambria Math" panose="02040503050406030204" pitchFamily="18" charset="0"/>
                                    </a:rPr>
                                  </m:ctrlPr>
                                </m:sSupPr>
                                <m:e>
                                  <m:r>
                                    <a:rPr lang="en-US" sz="1400" b="0" i="1" baseline="0" smtClean="0">
                                      <a:latin typeface="Cambria Math" panose="02040503050406030204" pitchFamily="18" charset="0"/>
                                    </a:rPr>
                                    <m:t>10</m:t>
                                  </m:r>
                                </m:e>
                                <m:sup>
                                  <m:r>
                                    <a:rPr lang="en-US" sz="1400" b="0" i="1" baseline="0" smtClean="0">
                                      <a:latin typeface="Cambria Math" panose="02040503050406030204" pitchFamily="18" charset="0"/>
                                    </a:rPr>
                                    <m:t>15</m:t>
                                  </m:r>
                                </m:sup>
                              </m:sSup>
                            </m:oMath>
                          </a14:m>
                          <a:r>
                            <a:rPr lang="en-US" sz="1400" dirty="0"/>
                            <a:t>connections</a:t>
                          </a:r>
                          <a:r>
                            <a:rPr lang="en-US" sz="1400" baseline="0" dirty="0"/>
                            <a:t> which give the brain to perform complex tasks</a:t>
                          </a:r>
                          <a:endParaRPr lang="en-US" sz="1400" dirty="0"/>
                        </a:p>
                      </a:txBody>
                      <a:tcPr/>
                    </a:tc>
                    <a:extLst>
                      <a:ext uri="{0D108BD9-81ED-4DB2-BD59-A6C34878D82A}">
                        <a16:rowId xmlns:a16="http://schemas.microsoft.com/office/drawing/2014/main" val="10003"/>
                      </a:ext>
                    </a:extLst>
                  </a:tr>
                  <a:tr h="894408">
                    <a:tc>
                      <a:txBody>
                        <a:bodyPr/>
                        <a:lstStyle/>
                        <a:p>
                          <a:r>
                            <a:rPr lang="en-US" sz="1400" b="1" dirty="0"/>
                            <a:t>Storage</a:t>
                          </a:r>
                        </a:p>
                      </a:txBody>
                      <a:tcPr/>
                    </a:tc>
                    <a:tc>
                      <a:txBody>
                        <a:bodyPr/>
                        <a:lstStyle/>
                        <a:p>
                          <a:r>
                            <a:rPr lang="en-US" sz="1400" dirty="0"/>
                            <a:t>Fixed size.  New information</a:t>
                          </a:r>
                          <a:r>
                            <a:rPr lang="en-US" sz="1400" baseline="0" dirty="0"/>
                            <a:t> may overwrite old memory storage</a:t>
                          </a:r>
                          <a:endParaRPr lang="en-US" sz="1400" dirty="0"/>
                        </a:p>
                      </a:txBody>
                      <a:tcPr/>
                    </a:tc>
                    <a:tc>
                      <a:txBody>
                        <a:bodyPr/>
                        <a:lstStyle/>
                        <a:p>
                          <a:r>
                            <a:rPr lang="en-US" sz="1400" dirty="0"/>
                            <a:t>Information</a:t>
                          </a:r>
                          <a:r>
                            <a:rPr lang="en-US" sz="1400" baseline="0" dirty="0"/>
                            <a:t> is stored in the strength of the interconnections without destroying old information</a:t>
                          </a:r>
                          <a:endParaRPr lang="en-US" sz="1400" dirty="0"/>
                        </a:p>
                      </a:txBody>
                      <a:tcPr/>
                    </a:tc>
                    <a:extLst>
                      <a:ext uri="{0D108BD9-81ED-4DB2-BD59-A6C34878D82A}">
                        <a16:rowId xmlns:a16="http://schemas.microsoft.com/office/drawing/2014/main" val="10004"/>
                      </a:ext>
                    </a:extLst>
                  </a:tr>
                  <a:tr h="570535">
                    <a:tc>
                      <a:txBody>
                        <a:bodyPr/>
                        <a:lstStyle/>
                        <a:p>
                          <a:r>
                            <a:rPr lang="en-US" sz="1400" b="1" dirty="0"/>
                            <a:t>Fault Tolerance</a:t>
                          </a:r>
                        </a:p>
                      </a:txBody>
                      <a:tcPr/>
                    </a:tc>
                    <a:tc>
                      <a:txBody>
                        <a:bodyPr/>
                        <a:lstStyle/>
                        <a:p>
                          <a:r>
                            <a:rPr lang="en-US" sz="1400" dirty="0"/>
                            <a:t>Inherently not </a:t>
                          </a:r>
                        </a:p>
                      </a:txBody>
                      <a:tcPr/>
                    </a:tc>
                    <a:tc>
                      <a:txBody>
                        <a:bodyPr/>
                        <a:lstStyle/>
                        <a:p>
                          <a:r>
                            <a:rPr lang="en-US" sz="1400" dirty="0"/>
                            <a:t>Exhibit fault tolerance. Info</a:t>
                          </a:r>
                          <a:r>
                            <a:rPr lang="en-US" sz="1400" baseline="0" dirty="0"/>
                            <a:t> is distributed in the connections</a:t>
                          </a:r>
                          <a:endParaRPr lang="en-US" sz="1400" dirty="0"/>
                        </a:p>
                      </a:txBody>
                      <a:tcPr/>
                    </a:tc>
                    <a:extLst>
                      <a:ext uri="{0D108BD9-81ED-4DB2-BD59-A6C34878D82A}">
                        <a16:rowId xmlns:a16="http://schemas.microsoft.com/office/drawing/2014/main" val="10005"/>
                      </a:ext>
                    </a:extLst>
                  </a:tr>
                  <a:tr h="689972">
                    <a:tc>
                      <a:txBody>
                        <a:bodyPr/>
                        <a:lstStyle/>
                        <a:p>
                          <a:r>
                            <a:rPr lang="en-US" sz="1400" b="1" dirty="0"/>
                            <a:t>Control Mechanism</a:t>
                          </a:r>
                        </a:p>
                      </a:txBody>
                      <a:tcPr/>
                    </a:tc>
                    <a:tc>
                      <a:txBody>
                        <a:bodyPr/>
                        <a:lstStyle/>
                        <a:p>
                          <a:r>
                            <a:rPr lang="en-US" sz="1400" dirty="0"/>
                            <a:t>There</a:t>
                          </a:r>
                          <a:r>
                            <a:rPr lang="en-US" sz="1400" baseline="0" dirty="0"/>
                            <a:t> is a control limit to monitor all activities of computing</a:t>
                          </a:r>
                          <a:endParaRPr lang="en-US" sz="1400" dirty="0"/>
                        </a:p>
                      </a:txBody>
                      <a:tcPr/>
                    </a:tc>
                    <a:tc>
                      <a:txBody>
                        <a:bodyPr/>
                        <a:lstStyle/>
                        <a:p>
                          <a:r>
                            <a:rPr lang="en-US" sz="1400" dirty="0"/>
                            <a:t>No specific</a:t>
                          </a:r>
                          <a:r>
                            <a:rPr lang="en-US" sz="1400" baseline="0" dirty="0"/>
                            <a:t> control mechanism external to the computing task</a:t>
                          </a:r>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9" name="Table 8">
                <a:extLst>
                  <a:ext uri="{FF2B5EF4-FFF2-40B4-BE49-F238E27FC236}">
                    <a16:creationId xmlns:a16="http://schemas.microsoft.com/office/drawing/2014/main" id="{464BCA3A-4D92-451E-9060-D21CE143A01F}"/>
                  </a:ext>
                </a:extLst>
              </p:cNvPr>
              <p:cNvGraphicFramePr>
                <a:graphicFrameLocks noGrp="1"/>
              </p:cNvGraphicFramePr>
              <p:nvPr>
                <p:extLst>
                  <p:ext uri="{D42A27DB-BD31-4B8C-83A1-F6EECF244321}">
                    <p14:modId xmlns:p14="http://schemas.microsoft.com/office/powerpoint/2010/main" val="2776698277"/>
                  </p:ext>
                </p:extLst>
              </p:nvPr>
            </p:nvGraphicFramePr>
            <p:xfrm>
              <a:off x="374315" y="1428191"/>
              <a:ext cx="8446169" cy="4615707"/>
            </p:xfrm>
            <a:graphic>
              <a:graphicData uri="http://schemas.openxmlformats.org/drawingml/2006/table">
                <a:tbl>
                  <a:tblPr firstRow="1" bandRow="1">
                    <a:tableStyleId>{5C22544A-7EE6-4342-B048-85BDC9FD1C3A}</a:tableStyleId>
                  </a:tblPr>
                  <a:tblGrid>
                    <a:gridCol w="2054245">
                      <a:extLst>
                        <a:ext uri="{9D8B030D-6E8A-4147-A177-3AD203B41FA5}">
                          <a16:colId xmlns:a16="http://schemas.microsoft.com/office/drawing/2014/main" val="20000"/>
                        </a:ext>
                      </a:extLst>
                    </a:gridCol>
                    <a:gridCol w="3074149">
                      <a:extLst>
                        <a:ext uri="{9D8B030D-6E8A-4147-A177-3AD203B41FA5}">
                          <a16:colId xmlns:a16="http://schemas.microsoft.com/office/drawing/2014/main" val="20001"/>
                        </a:ext>
                      </a:extLst>
                    </a:gridCol>
                    <a:gridCol w="3317775">
                      <a:extLst>
                        <a:ext uri="{9D8B030D-6E8A-4147-A177-3AD203B41FA5}">
                          <a16:colId xmlns:a16="http://schemas.microsoft.com/office/drawing/2014/main" val="20002"/>
                        </a:ext>
                      </a:extLst>
                    </a:gridCol>
                  </a:tblGrid>
                  <a:tr h="536645">
                    <a:tc>
                      <a:txBody>
                        <a:bodyPr/>
                        <a:lstStyle/>
                        <a:p>
                          <a:r>
                            <a:rPr lang="en-US" sz="1600" dirty="0">
                              <a:solidFill>
                                <a:schemeClr val="tx1"/>
                              </a:solidFill>
                            </a:rPr>
                            <a:t>Characteristics</a:t>
                          </a:r>
                        </a:p>
                      </a:txBody>
                      <a:tcPr/>
                    </a:tc>
                    <a:tc>
                      <a:txBody>
                        <a:bodyPr/>
                        <a:lstStyle/>
                        <a:p>
                          <a:r>
                            <a:rPr lang="en-US" sz="1600" dirty="0">
                              <a:solidFill>
                                <a:schemeClr val="tx1"/>
                              </a:solidFill>
                            </a:rPr>
                            <a:t>ANN</a:t>
                          </a:r>
                        </a:p>
                      </a:txBody>
                      <a:tcPr/>
                    </a:tc>
                    <a:tc>
                      <a:txBody>
                        <a:bodyPr/>
                        <a:lstStyle/>
                        <a:p>
                          <a:r>
                            <a:rPr lang="en-US" sz="1600" dirty="0">
                              <a:solidFill>
                                <a:schemeClr val="tx1"/>
                              </a:solidFill>
                            </a:rPr>
                            <a:t>Biological NN</a:t>
                          </a:r>
                        </a:p>
                      </a:txBody>
                      <a:tcPr/>
                    </a:tc>
                    <a:extLst>
                      <a:ext uri="{0D108BD9-81ED-4DB2-BD59-A6C34878D82A}">
                        <a16:rowId xmlns:a16="http://schemas.microsoft.com/office/drawing/2014/main" val="10000"/>
                      </a:ext>
                    </a:extLst>
                  </a:tr>
                  <a:tr h="304800">
                    <a:tc>
                      <a:txBody>
                        <a:bodyPr/>
                        <a:lstStyle/>
                        <a:p>
                          <a:r>
                            <a:rPr lang="en-US" sz="1400" b="1" dirty="0"/>
                            <a:t>Speed</a:t>
                          </a:r>
                        </a:p>
                      </a:txBody>
                      <a:tcPr/>
                    </a:tc>
                    <a:tc>
                      <a:txBody>
                        <a:bodyPr/>
                        <a:lstStyle/>
                        <a:p>
                          <a:r>
                            <a:rPr lang="en-US" sz="1400" dirty="0"/>
                            <a:t>Fast</a:t>
                          </a:r>
                        </a:p>
                      </a:txBody>
                      <a:tcPr/>
                    </a:tc>
                    <a:tc>
                      <a:txBody>
                        <a:bodyPr/>
                        <a:lstStyle/>
                        <a:p>
                          <a:r>
                            <a:rPr lang="en-US" sz="1400" dirty="0"/>
                            <a:t>Slow</a:t>
                          </a:r>
                        </a:p>
                      </a:txBody>
                      <a:tcPr/>
                    </a:tc>
                    <a:extLst>
                      <a:ext uri="{0D108BD9-81ED-4DB2-BD59-A6C34878D82A}">
                        <a16:rowId xmlns:a16="http://schemas.microsoft.com/office/drawing/2014/main" val="10001"/>
                      </a:ext>
                    </a:extLst>
                  </a:tr>
                  <a:tr h="518160">
                    <a:tc>
                      <a:txBody>
                        <a:bodyPr/>
                        <a:lstStyle/>
                        <a:p>
                          <a:r>
                            <a:rPr lang="en-US" sz="1400" b="1" dirty="0"/>
                            <a:t>Processing</a:t>
                          </a:r>
                        </a:p>
                      </a:txBody>
                      <a:tcPr/>
                    </a:tc>
                    <a:tc>
                      <a:txBody>
                        <a:bodyPr/>
                        <a:lstStyle/>
                        <a:p>
                          <a:r>
                            <a:rPr lang="en-US" sz="1400" dirty="0"/>
                            <a:t>Exhibit</a:t>
                          </a:r>
                          <a:r>
                            <a:rPr lang="en-US" sz="1400" baseline="0" dirty="0"/>
                            <a:t> some degrees of sequential instructions</a:t>
                          </a:r>
                          <a:endParaRPr lang="en-US" sz="1400" dirty="0"/>
                        </a:p>
                      </a:txBody>
                      <a:tcPr/>
                    </a:tc>
                    <a:tc>
                      <a:txBody>
                        <a:bodyPr/>
                        <a:lstStyle/>
                        <a:p>
                          <a:r>
                            <a:rPr lang="en-US" sz="1400" dirty="0"/>
                            <a:t>Massive Parallel</a:t>
                          </a:r>
                          <a:r>
                            <a:rPr lang="en-US" sz="1400" baseline="0" dirty="0"/>
                            <a:t> </a:t>
                          </a:r>
                          <a:endParaRPr lang="en-US" sz="1400" dirty="0"/>
                        </a:p>
                      </a:txBody>
                      <a:tcPr/>
                    </a:tc>
                    <a:extLst>
                      <a:ext uri="{0D108BD9-81ED-4DB2-BD59-A6C34878D82A}">
                        <a16:rowId xmlns:a16="http://schemas.microsoft.com/office/drawing/2014/main" val="10002"/>
                      </a:ext>
                    </a:extLst>
                  </a:tr>
                  <a:tr h="1101187">
                    <a:tc>
                      <a:txBody>
                        <a:bodyPr/>
                        <a:lstStyle/>
                        <a:p>
                          <a:r>
                            <a:rPr lang="en-US" sz="1400" b="1" dirty="0"/>
                            <a:t>Size</a:t>
                          </a:r>
                          <a:r>
                            <a:rPr lang="en-US" sz="1400" b="1" baseline="0" dirty="0"/>
                            <a:t> and Complexity</a:t>
                          </a:r>
                          <a:endParaRPr lang="en-US" sz="1400" b="1" dirty="0"/>
                        </a:p>
                      </a:txBody>
                      <a:tcPr/>
                    </a:tc>
                    <a:tc>
                      <a:txBody>
                        <a:bodyPr/>
                        <a:lstStyle/>
                        <a:p>
                          <a:r>
                            <a:rPr lang="en-US" sz="1400" dirty="0"/>
                            <a:t>Do</a:t>
                          </a:r>
                          <a:r>
                            <a:rPr lang="en-US" sz="1400" baseline="0" dirty="0"/>
                            <a:t> not involve much computational neurons.  Difficult to perform complex tasks</a:t>
                          </a:r>
                          <a:endParaRPr lang="en-US" sz="1400" dirty="0"/>
                        </a:p>
                      </a:txBody>
                      <a:tcPr/>
                    </a:tc>
                    <a:tc>
                      <a:txBody>
                        <a:bodyPr/>
                        <a:lstStyle/>
                        <a:p>
                          <a:endParaRPr lang="en-US"/>
                        </a:p>
                      </a:txBody>
                      <a:tcPr>
                        <a:blipFill>
                          <a:blip r:embed="rId2"/>
                          <a:stretch>
                            <a:fillRect l="-154963" t="-124862" r="-919" b="-196685"/>
                          </a:stretch>
                        </a:blipFill>
                      </a:tcPr>
                    </a:tc>
                    <a:extLst>
                      <a:ext uri="{0D108BD9-81ED-4DB2-BD59-A6C34878D82A}">
                        <a16:rowId xmlns:a16="http://schemas.microsoft.com/office/drawing/2014/main" val="10003"/>
                      </a:ext>
                    </a:extLst>
                  </a:tr>
                  <a:tr h="894408">
                    <a:tc>
                      <a:txBody>
                        <a:bodyPr/>
                        <a:lstStyle/>
                        <a:p>
                          <a:r>
                            <a:rPr lang="en-US" sz="1400" b="1" dirty="0"/>
                            <a:t>Storage</a:t>
                          </a:r>
                        </a:p>
                      </a:txBody>
                      <a:tcPr/>
                    </a:tc>
                    <a:tc>
                      <a:txBody>
                        <a:bodyPr/>
                        <a:lstStyle/>
                        <a:p>
                          <a:r>
                            <a:rPr lang="en-US" sz="1400" dirty="0"/>
                            <a:t>Fixed size.  New information</a:t>
                          </a:r>
                          <a:r>
                            <a:rPr lang="en-US" sz="1400" baseline="0" dirty="0"/>
                            <a:t> may overwrite old memory storage</a:t>
                          </a:r>
                          <a:endParaRPr lang="en-US" sz="1400" dirty="0"/>
                        </a:p>
                      </a:txBody>
                      <a:tcPr/>
                    </a:tc>
                    <a:tc>
                      <a:txBody>
                        <a:bodyPr/>
                        <a:lstStyle/>
                        <a:p>
                          <a:r>
                            <a:rPr lang="en-US" sz="1400" dirty="0"/>
                            <a:t>Information</a:t>
                          </a:r>
                          <a:r>
                            <a:rPr lang="en-US" sz="1400" baseline="0" dirty="0"/>
                            <a:t> is stored in the strength of the interconnections without destroying old information</a:t>
                          </a:r>
                          <a:endParaRPr lang="en-US" sz="1400" dirty="0"/>
                        </a:p>
                      </a:txBody>
                      <a:tcPr/>
                    </a:tc>
                    <a:extLst>
                      <a:ext uri="{0D108BD9-81ED-4DB2-BD59-A6C34878D82A}">
                        <a16:rowId xmlns:a16="http://schemas.microsoft.com/office/drawing/2014/main" val="10004"/>
                      </a:ext>
                    </a:extLst>
                  </a:tr>
                  <a:tr h="570535">
                    <a:tc>
                      <a:txBody>
                        <a:bodyPr/>
                        <a:lstStyle/>
                        <a:p>
                          <a:r>
                            <a:rPr lang="en-US" sz="1400" b="1" dirty="0"/>
                            <a:t>Fault Tolerance</a:t>
                          </a:r>
                        </a:p>
                      </a:txBody>
                      <a:tcPr/>
                    </a:tc>
                    <a:tc>
                      <a:txBody>
                        <a:bodyPr/>
                        <a:lstStyle/>
                        <a:p>
                          <a:r>
                            <a:rPr lang="en-US" sz="1400" dirty="0"/>
                            <a:t>Inherently not </a:t>
                          </a:r>
                        </a:p>
                      </a:txBody>
                      <a:tcPr/>
                    </a:tc>
                    <a:tc>
                      <a:txBody>
                        <a:bodyPr/>
                        <a:lstStyle/>
                        <a:p>
                          <a:r>
                            <a:rPr lang="en-US" sz="1400" dirty="0"/>
                            <a:t>Exhibit fault tolerance. Info</a:t>
                          </a:r>
                          <a:r>
                            <a:rPr lang="en-US" sz="1400" baseline="0" dirty="0"/>
                            <a:t> is distributed in the connections</a:t>
                          </a:r>
                          <a:endParaRPr lang="en-US" sz="1400" dirty="0"/>
                        </a:p>
                      </a:txBody>
                      <a:tcPr/>
                    </a:tc>
                    <a:extLst>
                      <a:ext uri="{0D108BD9-81ED-4DB2-BD59-A6C34878D82A}">
                        <a16:rowId xmlns:a16="http://schemas.microsoft.com/office/drawing/2014/main" val="10005"/>
                      </a:ext>
                    </a:extLst>
                  </a:tr>
                  <a:tr h="689972">
                    <a:tc>
                      <a:txBody>
                        <a:bodyPr/>
                        <a:lstStyle/>
                        <a:p>
                          <a:r>
                            <a:rPr lang="en-US" sz="1400" b="1" dirty="0"/>
                            <a:t>Control Mechanism</a:t>
                          </a:r>
                        </a:p>
                      </a:txBody>
                      <a:tcPr/>
                    </a:tc>
                    <a:tc>
                      <a:txBody>
                        <a:bodyPr/>
                        <a:lstStyle/>
                        <a:p>
                          <a:r>
                            <a:rPr lang="en-US" sz="1400" dirty="0"/>
                            <a:t>There</a:t>
                          </a:r>
                          <a:r>
                            <a:rPr lang="en-US" sz="1400" baseline="0" dirty="0"/>
                            <a:t> is a control limit to monitor all activities of computing</a:t>
                          </a:r>
                          <a:endParaRPr lang="en-US" sz="1400" dirty="0"/>
                        </a:p>
                      </a:txBody>
                      <a:tcPr/>
                    </a:tc>
                    <a:tc>
                      <a:txBody>
                        <a:bodyPr/>
                        <a:lstStyle/>
                        <a:p>
                          <a:r>
                            <a:rPr lang="en-US" sz="1400" dirty="0"/>
                            <a:t>No specific</a:t>
                          </a:r>
                          <a:r>
                            <a:rPr lang="en-US" sz="1400" baseline="0" dirty="0"/>
                            <a:t> control mechanism external to the computing task</a:t>
                          </a:r>
                          <a:endParaRPr lang="en-US" sz="1400" dirty="0"/>
                        </a:p>
                      </a:txBody>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168526355"/>
      </p:ext>
    </p:extLst>
  </p:cSld>
  <p:clrMapOvr>
    <a:masterClrMapping/>
  </p:clrMapOvr>
</p:sld>
</file>

<file path=ppt/theme/theme1.xml><?xml version="1.0" encoding="utf-8"?>
<a:theme xmlns:a="http://schemas.openxmlformats.org/drawingml/2006/main" name="3_IEEE-SA PP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nQuest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nQuest_No Water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nQuest_Water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4865</TotalTime>
  <Words>3809</Words>
  <Application>Microsoft Office PowerPoint</Application>
  <PresentationFormat>On-screen Show (4:3)</PresentationFormat>
  <Paragraphs>733</Paragraphs>
  <Slides>82</Slides>
  <Notes>0</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82</vt:i4>
      </vt:variant>
    </vt:vector>
  </HeadingPairs>
  <TitlesOfParts>
    <vt:vector size="100" baseType="lpstr">
      <vt:lpstr>MS PGothic</vt:lpstr>
      <vt:lpstr>MS PGothic</vt:lpstr>
      <vt:lpstr>Arial</vt:lpstr>
      <vt:lpstr>Arial Narrow</vt:lpstr>
      <vt:lpstr>Calibri</vt:lpstr>
      <vt:lpstr>Cambria Math</vt:lpstr>
      <vt:lpstr>Franklin Gothic Book</vt:lpstr>
      <vt:lpstr>Geneva</vt:lpstr>
      <vt:lpstr>Myriad Pro</vt:lpstr>
      <vt:lpstr>Tahoma</vt:lpstr>
      <vt:lpstr>Verdana</vt:lpstr>
      <vt:lpstr>Webdings</vt:lpstr>
      <vt:lpstr>Wingdings</vt:lpstr>
      <vt:lpstr>3_IEEE-SA PPT Template</vt:lpstr>
      <vt:lpstr>LinQuest_Title</vt:lpstr>
      <vt:lpstr>LinQuest_No Watermark</vt:lpstr>
      <vt:lpstr>LinQuest_Watermark</vt:lpstr>
      <vt:lpstr>Bitmap Image</vt:lpstr>
      <vt:lpstr>Artificial Neural Networks (ANNs) &amp; Machine Learning</vt:lpstr>
      <vt:lpstr>Introduction to Neural Networks</vt:lpstr>
      <vt:lpstr>Motivation</vt:lpstr>
      <vt:lpstr>What is ANN?</vt:lpstr>
      <vt:lpstr>Biological Neural Activity</vt:lpstr>
      <vt:lpstr>Biological Neural Activity</vt:lpstr>
      <vt:lpstr>Analog Representations</vt:lpstr>
      <vt:lpstr>Artificial vs Biological NN</vt:lpstr>
      <vt:lpstr>Artificial vs Biological NN</vt:lpstr>
      <vt:lpstr>Abridged History of ANN</vt:lpstr>
      <vt:lpstr>Abridged History of ANN</vt:lpstr>
      <vt:lpstr>Abridged History of ANN</vt:lpstr>
      <vt:lpstr>Abridged History of ANN</vt:lpstr>
      <vt:lpstr>Principles and Model of ANN</vt:lpstr>
      <vt:lpstr>Principles of ANN</vt:lpstr>
      <vt:lpstr>Principles of ANN</vt:lpstr>
      <vt:lpstr>ANN Model</vt:lpstr>
      <vt:lpstr>Single Input ANN Model</vt:lpstr>
      <vt:lpstr>Multiple Inputs ANN Model</vt:lpstr>
      <vt:lpstr>Network Architectures</vt:lpstr>
      <vt:lpstr>Multi-Layer Network Architectures</vt:lpstr>
      <vt:lpstr>Multilayer Network Architecture</vt:lpstr>
      <vt:lpstr>Classes</vt:lpstr>
      <vt:lpstr>Recurrent Network Architecture</vt:lpstr>
      <vt:lpstr>Fully Connected Network Architecture</vt:lpstr>
      <vt:lpstr>Layered Network Architecture</vt:lpstr>
      <vt:lpstr>Feedforward  Network Architecture</vt:lpstr>
      <vt:lpstr>ANNs Learning and Training</vt:lpstr>
      <vt:lpstr>Perceptron</vt:lpstr>
      <vt:lpstr>Linear Separability</vt:lpstr>
      <vt:lpstr>Linear Separability</vt:lpstr>
      <vt:lpstr>Logical AND</vt:lpstr>
      <vt:lpstr>Linear Inseparable</vt:lpstr>
      <vt:lpstr>Perceptron Learning Rule</vt:lpstr>
      <vt:lpstr>Supervised Learning</vt:lpstr>
      <vt:lpstr>Reinforcement Learning</vt:lpstr>
      <vt:lpstr>Unsupervised Learning</vt:lpstr>
      <vt:lpstr>Hebb’s Postulate (1949)</vt:lpstr>
      <vt:lpstr>Hebb Rule</vt:lpstr>
      <vt:lpstr>ADALINE</vt:lpstr>
      <vt:lpstr>Adaptive Linear Combiner (ALC)</vt:lpstr>
      <vt:lpstr>ADALINE</vt:lpstr>
      <vt:lpstr>ADALINE vs Perceptron</vt:lpstr>
      <vt:lpstr>Limitations</vt:lpstr>
      <vt:lpstr>The Back Propagation (BP) Algorithm</vt:lpstr>
      <vt:lpstr>The Back Propagation (BP) Algorithm</vt:lpstr>
      <vt:lpstr>Multilayer Perceptron</vt:lpstr>
      <vt:lpstr>Function Approximation</vt:lpstr>
      <vt:lpstr>Machine Learning</vt:lpstr>
      <vt:lpstr>What is Machine Learning?</vt:lpstr>
      <vt:lpstr>Machine Learning</vt:lpstr>
      <vt:lpstr>Challenges</vt:lpstr>
      <vt:lpstr>Challenges</vt:lpstr>
      <vt:lpstr>Generalization</vt:lpstr>
      <vt:lpstr>Cause of Overfitting</vt:lpstr>
      <vt:lpstr>Ockham’s Razor</vt:lpstr>
      <vt:lpstr>Overfitting Examples</vt:lpstr>
      <vt:lpstr>Approaches</vt:lpstr>
      <vt:lpstr>Dealing with Overfitting</vt:lpstr>
      <vt:lpstr>Validation Process</vt:lpstr>
      <vt:lpstr>Types of Machine Learning</vt:lpstr>
      <vt:lpstr>Neural Networks and Machine Learning</vt:lpstr>
      <vt:lpstr>Relationship</vt:lpstr>
      <vt:lpstr>Case Studies</vt:lpstr>
      <vt:lpstr>Machine Learning Papers</vt:lpstr>
      <vt:lpstr>Case Study #1  Hierarchical Modulation Classification using Deep Learning by </vt:lpstr>
      <vt:lpstr>Introduction</vt:lpstr>
      <vt:lpstr>Signal Hierarchy</vt:lpstr>
      <vt:lpstr>Convolutional Long Deep NN (CLDNN) Architecture</vt:lpstr>
      <vt:lpstr>Example of a Simple Convolutional Neural Network </vt:lpstr>
      <vt:lpstr>Hierarchical Classification Performance</vt:lpstr>
      <vt:lpstr>Modulation Classification Performance</vt:lpstr>
      <vt:lpstr>Case Study #2  Diabetes Prediction on Pima Indian Diabetes  https://www.andreagrandi.it/2018/04/14/machine-learning-pima-indians-diabetes/   </vt:lpstr>
      <vt:lpstr>Introduction</vt:lpstr>
      <vt:lpstr>Data Set</vt:lpstr>
      <vt:lpstr>Visual Data (1 of 3)</vt:lpstr>
      <vt:lpstr>Visual Data (2 of 3)</vt:lpstr>
      <vt:lpstr>Visual Data (3 of 3)</vt:lpstr>
      <vt:lpstr>Next Steps</vt:lpstr>
      <vt:lpstr>PowerPoint Presentation</vt:lpstr>
      <vt:lpstr>References</vt:lpstr>
      <vt:lpstr>Machine Learning Tools</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IEEE-SA PPT Template</dc:title>
  <dc:creator>IEEE</dc:creator>
  <cp:lastModifiedBy>Nguyen, Dr. Lan</cp:lastModifiedBy>
  <cp:revision>448</cp:revision>
  <dcterms:created xsi:type="dcterms:W3CDTF">2009-12-29T14:27:24Z</dcterms:created>
  <dcterms:modified xsi:type="dcterms:W3CDTF">2018-12-14T05:50:30Z</dcterms:modified>
</cp:coreProperties>
</file>